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handoutMasterIdLst>
    <p:handoutMasterId r:id="rId52"/>
  </p:handoutMasterIdLst>
  <p:sldIdLst>
    <p:sldId id="258" r:id="rId2"/>
    <p:sldId id="1694" r:id="rId3"/>
    <p:sldId id="261" r:id="rId4"/>
    <p:sldId id="274" r:id="rId5"/>
    <p:sldId id="1346" r:id="rId6"/>
    <p:sldId id="1347" r:id="rId7"/>
    <p:sldId id="1658" r:id="rId8"/>
    <p:sldId id="1660" r:id="rId9"/>
    <p:sldId id="1348" r:id="rId10"/>
    <p:sldId id="1662" r:id="rId11"/>
    <p:sldId id="1680" r:id="rId12"/>
    <p:sldId id="1666" r:id="rId13"/>
    <p:sldId id="1667" r:id="rId14"/>
    <p:sldId id="1668" r:id="rId15"/>
    <p:sldId id="1669" r:id="rId16"/>
    <p:sldId id="1670" r:id="rId17"/>
    <p:sldId id="1671" r:id="rId18"/>
    <p:sldId id="1672" r:id="rId19"/>
    <p:sldId id="1673" r:id="rId20"/>
    <p:sldId id="1674" r:id="rId21"/>
    <p:sldId id="1675" r:id="rId22"/>
    <p:sldId id="1676" r:id="rId23"/>
    <p:sldId id="1677" r:id="rId24"/>
    <p:sldId id="1678" r:id="rId25"/>
    <p:sldId id="1681" r:id="rId26"/>
    <p:sldId id="1349" r:id="rId27"/>
    <p:sldId id="1353" r:id="rId28"/>
    <p:sldId id="1663" r:id="rId29"/>
    <p:sldId id="1664" r:id="rId30"/>
    <p:sldId id="1665" r:id="rId31"/>
    <p:sldId id="1363" r:id="rId32"/>
    <p:sldId id="1365" r:id="rId33"/>
    <p:sldId id="273" r:id="rId34"/>
    <p:sldId id="1682" r:id="rId35"/>
    <p:sldId id="1683" r:id="rId36"/>
    <p:sldId id="1685" r:id="rId37"/>
    <p:sldId id="1688" r:id="rId38"/>
    <p:sldId id="1689" r:id="rId39"/>
    <p:sldId id="1655" r:id="rId40"/>
    <p:sldId id="1687" r:id="rId41"/>
    <p:sldId id="1693" r:id="rId42"/>
    <p:sldId id="1572" r:id="rId43"/>
    <p:sldId id="1573" r:id="rId44"/>
    <p:sldId id="1574" r:id="rId45"/>
    <p:sldId id="1575" r:id="rId46"/>
    <p:sldId id="1576" r:id="rId47"/>
    <p:sldId id="1577" r:id="rId48"/>
    <p:sldId id="1692" r:id="rId49"/>
    <p:sldId id="1654" r:id="rId50"/>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郑 翼" initials="郑"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BCD6ED"/>
    <a:srgbClr val="5B9BD4"/>
    <a:srgbClr val="DAE2F3"/>
    <a:srgbClr val="CAAA7A"/>
    <a:srgbClr val="F4B183"/>
    <a:srgbClr val="FFF2CC"/>
    <a:srgbClr val="033F75"/>
    <a:srgbClr val="18378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25" autoAdjust="0"/>
    <p:restoredTop sz="96373" autoAdjust="0"/>
  </p:normalViewPr>
  <p:slideViewPr>
    <p:cSldViewPr snapToGrid="0" snapToObjects="1">
      <p:cViewPr varScale="1">
        <p:scale>
          <a:sx n="110" d="100"/>
          <a:sy n="110" d="100"/>
        </p:scale>
        <p:origin x="-780" y="-90"/>
      </p:cViewPr>
      <p:guideLst>
        <p:guide orient="horz" pos="205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2023/3/7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87067164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A954E-30D9-6C4A-AB85-7C89C984FC6B}" type="datetimeFigureOut">
              <a:rPr kumimoji="1" lang="zh-CN" altLang="en-US" smtClean="0"/>
              <a:t>2023/3/7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E7187-7750-934E-865B-AB499CD071FE}" type="slidenum">
              <a:rPr kumimoji="1" lang="zh-CN" altLang="en-US" smtClean="0"/>
              <a:t>‹#›</a:t>
            </a:fld>
            <a:endParaRPr kumimoji="1" lang="zh-CN" altLang="en-US"/>
          </a:p>
        </p:txBody>
      </p:sp>
    </p:spTree>
    <p:extLst>
      <p:ext uri="{BB962C8B-B14F-4D97-AF65-F5344CB8AC3E}">
        <p14:creationId xmlns:p14="http://schemas.microsoft.com/office/powerpoint/2010/main" val="146907389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defTabSz="914400">
              <a:lnSpc>
                <a:spcPct val="150000"/>
              </a:lnSpc>
            </a:pPr>
            <a:r>
              <a:rPr kumimoji="0" lang="zh-CN" altLang="en-US" sz="1100" b="1" i="0" u="none" strike="noStrike" kern="0" cap="none" spc="0" normalizeH="0" baseline="0" noProof="0" dirty="0">
                <a:ln>
                  <a:noFill/>
                </a:ln>
                <a:effectLst/>
                <a:uLnTx/>
                <a:uFillTx/>
                <a:latin typeface="+mn-ea"/>
                <a:ea typeface="+mn-ea"/>
              </a:rPr>
              <a:t>从技术趋势来看，工业软件逐步走向集成化、平台化、智能化           </a:t>
            </a:r>
            <a:endParaRPr lang="en-US" altLang="zh-CN" sz="1100" dirty="0">
              <a:solidFill>
                <a:prstClr val="black">
                  <a:lumMod val="85000"/>
                  <a:lumOff val="15000"/>
                </a:prstClr>
              </a:solidFill>
              <a:latin typeface="微软雅黑" panose="020B0503020204020204" pitchFamily="34" charset="-122"/>
              <a:ea typeface="微软雅黑" panose="020B0503020204020204" pitchFamily="34" charset="-122"/>
            </a:endParaRPr>
          </a:p>
          <a:p>
            <a:pPr algn="l" defTabSz="914400">
              <a:lnSpc>
                <a:spcPct val="150000"/>
              </a:lnSpc>
            </a:pPr>
            <a:r>
              <a:rPr lang="en-US" altLang="zh-CN" sz="1200" dirty="0">
                <a:solidFill>
                  <a:prstClr val="black">
                    <a:lumMod val="85000"/>
                    <a:lumOff val="15000"/>
                  </a:prstClr>
                </a:solidFill>
                <a:latin typeface="宋体" panose="02010600030101010101" pitchFamily="2" charset="-122"/>
              </a:rPr>
              <a:t> a) </a:t>
            </a:r>
            <a:r>
              <a:rPr lang="zh-CN" altLang="en-US" sz="1200" dirty="0">
                <a:solidFill>
                  <a:prstClr val="black">
                    <a:lumMod val="85000"/>
                    <a:lumOff val="15000"/>
                  </a:prstClr>
                </a:solidFill>
                <a:latin typeface="宋体" panose="02010600030101010101" pitchFamily="2" charset="-122"/>
              </a:rPr>
              <a:t>设计、制造、仿真一体化趋势推动  工业软件集成化发展</a:t>
            </a:r>
          </a:p>
          <a:p>
            <a:pPr algn="l" defTabSz="914400">
              <a:lnSpc>
                <a:spcPct val="150000"/>
              </a:lnSpc>
            </a:pPr>
            <a:r>
              <a:rPr lang="zh-CN" altLang="en-US" sz="1200" dirty="0">
                <a:solidFill>
                  <a:prstClr val="black">
                    <a:lumMod val="85000"/>
                    <a:lumOff val="15000"/>
                  </a:prstClr>
                </a:solidFill>
                <a:latin typeface="宋体" panose="02010600030101010101" pitchFamily="2" charset="-122"/>
              </a:rPr>
              <a:t>  </a:t>
            </a:r>
            <a:r>
              <a:rPr lang="en-US" altLang="zh-CN" sz="1200" dirty="0">
                <a:solidFill>
                  <a:prstClr val="black">
                    <a:lumMod val="85000"/>
                    <a:lumOff val="15000"/>
                  </a:prstClr>
                </a:solidFill>
                <a:latin typeface="宋体" panose="02010600030101010101" pitchFamily="2" charset="-122"/>
              </a:rPr>
              <a:t>b) </a:t>
            </a:r>
            <a:r>
              <a:rPr lang="zh-CN" altLang="en-US" sz="1200" dirty="0">
                <a:solidFill>
                  <a:prstClr val="black">
                    <a:lumMod val="85000"/>
                    <a:lumOff val="15000"/>
                  </a:prstClr>
                </a:solidFill>
                <a:latin typeface="宋体" panose="02010600030101010101" pitchFamily="2" charset="-122"/>
              </a:rPr>
              <a:t>系统级多学科、多工具融合推动工业软件平台化发展</a:t>
            </a:r>
            <a:endParaRPr lang="en-US" altLang="zh-CN" sz="1200" dirty="0">
              <a:solidFill>
                <a:prstClr val="black">
                  <a:lumMod val="85000"/>
                  <a:lumOff val="15000"/>
                </a:prstClr>
              </a:solidFill>
              <a:latin typeface="宋体" panose="02010600030101010101" pitchFamily="2" charset="-122"/>
            </a:endParaRPr>
          </a:p>
          <a:p>
            <a:pPr algn="l" defTabSz="914400">
              <a:lnSpc>
                <a:spcPct val="150000"/>
              </a:lnSpc>
            </a:pPr>
            <a:r>
              <a:rPr lang="en-US" altLang="zh-CN" sz="1200" dirty="0">
                <a:solidFill>
                  <a:prstClr val="black">
                    <a:lumMod val="85000"/>
                    <a:lumOff val="15000"/>
                  </a:prstClr>
                </a:solidFill>
                <a:latin typeface="宋体" panose="02010600030101010101" pitchFamily="2" charset="-122"/>
              </a:rPr>
              <a:t>  c) AI</a:t>
            </a:r>
            <a:r>
              <a:rPr lang="zh-CN" altLang="en-US" sz="1200" dirty="0">
                <a:solidFill>
                  <a:prstClr val="black">
                    <a:lumMod val="85000"/>
                    <a:lumOff val="15000"/>
                  </a:prstClr>
                </a:solidFill>
                <a:latin typeface="宋体" panose="02010600030101010101" pitchFamily="2" charset="-122"/>
              </a:rPr>
              <a:t>、</a:t>
            </a:r>
            <a:r>
              <a:rPr lang="en-US" altLang="zh-CN" sz="1200" dirty="0">
                <a:solidFill>
                  <a:prstClr val="black">
                    <a:lumMod val="85000"/>
                    <a:lumOff val="15000"/>
                  </a:prstClr>
                </a:solidFill>
                <a:latin typeface="宋体" panose="02010600030101010101" pitchFamily="2" charset="-122"/>
              </a:rPr>
              <a:t>VR </a:t>
            </a:r>
            <a:r>
              <a:rPr lang="zh-CN" altLang="en-US" sz="1200" dirty="0">
                <a:solidFill>
                  <a:prstClr val="black">
                    <a:lumMod val="85000"/>
                    <a:lumOff val="15000"/>
                  </a:prstClr>
                </a:solidFill>
                <a:latin typeface="宋体" panose="02010600030101010101" pitchFamily="2" charset="-122"/>
              </a:rPr>
              <a:t>等新技术日益成熟推动工业软件智能化发展</a:t>
            </a:r>
            <a:endParaRPr lang="en-US" altLang="zh-CN" sz="1200" dirty="0">
              <a:solidFill>
                <a:prstClr val="black">
                  <a:lumMod val="85000"/>
                  <a:lumOff val="15000"/>
                </a:prstClr>
              </a:solidFill>
              <a:latin typeface="宋体" panose="02010600030101010101" pitchFamily="2" charset="-122"/>
            </a:endParaRPr>
          </a:p>
          <a:p>
            <a:pPr algn="l" defTabSz="914400">
              <a:lnSpc>
                <a:spcPct val="150000"/>
              </a:lnSpc>
            </a:pPr>
            <a:r>
              <a:rPr lang="zh-CN" altLang="en-US" sz="1200" b="1" dirty="0">
                <a:latin typeface="宋体" panose="02010600030101010101" pitchFamily="2" charset="-122"/>
                <a:ea typeface="宋体" panose="02010600030101010101" pitchFamily="2" charset="-122"/>
              </a:rPr>
              <a:t>从开发模式来看，工业软件逐步走向标准化、开放化、生态化</a:t>
            </a:r>
            <a:endParaRPr lang="en-US" altLang="zh-CN" sz="1200" b="1" dirty="0">
              <a:solidFill>
                <a:prstClr val="black">
                  <a:lumMod val="85000"/>
                  <a:lumOff val="15000"/>
                </a:prstClr>
              </a:solidFill>
              <a:latin typeface="宋体" panose="02010600030101010101" pitchFamily="2" charset="-122"/>
              <a:ea typeface="宋体" panose="02010600030101010101" pitchFamily="2" charset="-122"/>
            </a:endParaRPr>
          </a:p>
          <a:p>
            <a:pPr algn="l" defTabSz="914400">
              <a:lnSpc>
                <a:spcPct val="150000"/>
              </a:lnSpc>
            </a:pPr>
            <a:r>
              <a:rPr lang="en-US" altLang="zh-CN" sz="1200" dirty="0">
                <a:solidFill>
                  <a:prstClr val="black">
                    <a:lumMod val="85000"/>
                    <a:lumOff val="15000"/>
                  </a:prstClr>
                </a:solidFill>
                <a:latin typeface="宋体" panose="02010600030101010101" pitchFamily="2" charset="-122"/>
              </a:rPr>
              <a:t>a)</a:t>
            </a:r>
            <a:r>
              <a:rPr lang="zh-CN" altLang="en-US" sz="1200" dirty="0">
                <a:solidFill>
                  <a:prstClr val="black">
                    <a:lumMod val="85000"/>
                    <a:lumOff val="15000"/>
                  </a:prstClr>
                </a:solidFill>
                <a:latin typeface="宋体" panose="02010600030101010101" pitchFamily="2" charset="-122"/>
              </a:rPr>
              <a:t>多产品互联互通推动工业软件逐步走向标准化</a:t>
            </a:r>
          </a:p>
          <a:p>
            <a:pPr algn="l" defTabSz="914400">
              <a:lnSpc>
                <a:spcPct val="150000"/>
              </a:lnSpc>
            </a:pPr>
            <a:r>
              <a:rPr lang="zh-CN" altLang="en-US" sz="1200" dirty="0">
                <a:solidFill>
                  <a:prstClr val="black">
                    <a:lumMod val="85000"/>
                    <a:lumOff val="15000"/>
                  </a:prstClr>
                </a:solidFill>
                <a:latin typeface="宋体" panose="02010600030101010101" pitchFamily="2" charset="-122"/>
              </a:rPr>
              <a:t>    </a:t>
            </a:r>
            <a:r>
              <a:rPr lang="en-US" altLang="zh-CN" sz="1200" dirty="0">
                <a:solidFill>
                  <a:prstClr val="black">
                    <a:lumMod val="85000"/>
                    <a:lumOff val="15000"/>
                  </a:prstClr>
                </a:solidFill>
                <a:latin typeface="宋体" panose="02010600030101010101" pitchFamily="2" charset="-122"/>
              </a:rPr>
              <a:t>b)</a:t>
            </a:r>
            <a:r>
              <a:rPr lang="zh-CN" altLang="en-US" sz="1200" dirty="0">
                <a:solidFill>
                  <a:prstClr val="black">
                    <a:lumMod val="85000"/>
                    <a:lumOff val="15000"/>
                  </a:prstClr>
                </a:solidFill>
                <a:latin typeface="宋体" panose="02010600030101010101" pitchFamily="2" charset="-122"/>
              </a:rPr>
              <a:t>多主体协作趋势推动工业软件走向开源与开放</a:t>
            </a:r>
          </a:p>
          <a:p>
            <a:pPr algn="l" defTabSz="914400">
              <a:lnSpc>
                <a:spcPct val="150000"/>
              </a:lnSpc>
            </a:pPr>
            <a:r>
              <a:rPr lang="zh-CN" altLang="en-US" sz="1200" dirty="0">
                <a:solidFill>
                  <a:prstClr val="black">
                    <a:lumMod val="85000"/>
                    <a:lumOff val="15000"/>
                  </a:prstClr>
                </a:solidFill>
                <a:latin typeface="宋体" panose="02010600030101010101" pitchFamily="2" charset="-122"/>
              </a:rPr>
              <a:t>    </a:t>
            </a:r>
            <a:r>
              <a:rPr lang="en-US" altLang="zh-CN" sz="1200" dirty="0">
                <a:solidFill>
                  <a:prstClr val="black">
                    <a:lumMod val="85000"/>
                    <a:lumOff val="15000"/>
                  </a:prstClr>
                </a:solidFill>
                <a:latin typeface="宋体" panose="02010600030101010101" pitchFamily="2" charset="-122"/>
              </a:rPr>
              <a:t>c)</a:t>
            </a:r>
            <a:r>
              <a:rPr lang="zh-CN" altLang="en-US" sz="1200" dirty="0">
                <a:solidFill>
                  <a:prstClr val="black">
                    <a:lumMod val="85000"/>
                    <a:lumOff val="15000"/>
                  </a:prstClr>
                </a:solidFill>
                <a:latin typeface="宋体" panose="02010600030101010101" pitchFamily="2" charset="-122"/>
              </a:rPr>
              <a:t>行业巨头推动云的生态化开发加快服务化转型</a:t>
            </a:r>
          </a:p>
          <a:p>
            <a:pPr algn="l" defTabSz="914400">
              <a:lnSpc>
                <a:spcPct val="150000"/>
              </a:lnSpc>
            </a:pPr>
            <a:r>
              <a:rPr lang="zh-CN" altLang="en-US" sz="1200" dirty="0">
                <a:solidFill>
                  <a:prstClr val="black">
                    <a:lumMod val="85000"/>
                    <a:lumOff val="15000"/>
                  </a:prstClr>
                </a:solidFill>
                <a:latin typeface="宋体" panose="02010600030101010101" pitchFamily="2" charset="-122"/>
              </a:rPr>
              <a:t>    </a:t>
            </a:r>
            <a:r>
              <a:rPr lang="en-US" altLang="zh-CN" sz="1200" dirty="0">
                <a:solidFill>
                  <a:prstClr val="black">
                    <a:lumMod val="85000"/>
                    <a:lumOff val="15000"/>
                  </a:prstClr>
                </a:solidFill>
                <a:latin typeface="宋体" panose="02010600030101010101" pitchFamily="2" charset="-122"/>
              </a:rPr>
              <a:t>d)</a:t>
            </a:r>
            <a:r>
              <a:rPr lang="zh-CN" altLang="en-US" sz="1200" dirty="0">
                <a:solidFill>
                  <a:prstClr val="black">
                    <a:lumMod val="85000"/>
                    <a:lumOff val="15000"/>
                  </a:prstClr>
                </a:solidFill>
                <a:latin typeface="宋体" panose="02010600030101010101" pitchFamily="2" charset="-122"/>
              </a:rPr>
              <a:t>中小企业拉动工业软件走向轻量化及低代码开发</a:t>
            </a:r>
            <a:endParaRPr lang="en-US" altLang="zh-CN" sz="1200" dirty="0">
              <a:solidFill>
                <a:prstClr val="black">
                  <a:lumMod val="85000"/>
                  <a:lumOff val="15000"/>
                </a:prstClr>
              </a:solidFill>
              <a:latin typeface="宋体" panose="02010600030101010101" pitchFamily="2" charset="-122"/>
            </a:endParaRPr>
          </a:p>
          <a:p>
            <a:pPr marL="0" marR="0" lvl="0" indent="0" algn="l" defTabSz="914400" eaLnBrk="0" fontAlgn="base" latinLnBrk="0" hangingPunct="0">
              <a:lnSpc>
                <a:spcPct val="150000"/>
              </a:lnSpc>
              <a:spcBef>
                <a:spcPct val="30000"/>
              </a:spcBef>
              <a:spcAft>
                <a:spcPct val="0"/>
              </a:spcAft>
              <a:buClrTx/>
              <a:buSzTx/>
              <a:buFontTx/>
              <a:buNone/>
              <a:defRPr/>
            </a:pPr>
            <a:r>
              <a:rPr kumimoji="0" lang="zh-CN" altLang="en-US" sz="1200" b="1" i="0" u="none" strike="noStrike" kern="0" cap="none" spc="0" normalizeH="0" baseline="0" noProof="0" dirty="0">
                <a:ln>
                  <a:noFill/>
                </a:ln>
                <a:effectLst/>
                <a:uLnTx/>
                <a:uFillTx/>
                <a:latin typeface="+mn-ea"/>
                <a:ea typeface="+mn-ea"/>
              </a:rPr>
              <a:t>从市场应用来看，工业软件逐步走向工程化、大型化、复杂化</a:t>
            </a:r>
          </a:p>
          <a:p>
            <a:pPr algn="l" defTabSz="914400">
              <a:lnSpc>
                <a:spcPct val="150000"/>
              </a:lnSpc>
            </a:pPr>
            <a:r>
              <a:rPr lang="en-US" altLang="zh-CN" sz="1200" dirty="0">
                <a:solidFill>
                  <a:prstClr val="black">
                    <a:lumMod val="85000"/>
                    <a:lumOff val="15000"/>
                  </a:prstClr>
                </a:solidFill>
                <a:latin typeface="宋体" panose="02010600030101010101" pitchFamily="2" charset="-122"/>
              </a:rPr>
              <a:t>a)</a:t>
            </a:r>
            <a:r>
              <a:rPr lang="zh-CN" altLang="en-US" sz="1200" dirty="0">
                <a:solidFill>
                  <a:prstClr val="black">
                    <a:lumMod val="85000"/>
                    <a:lumOff val="15000"/>
                  </a:prstClr>
                </a:solidFill>
                <a:latin typeface="宋体" panose="02010600030101010101" pitchFamily="2" charset="-122"/>
              </a:rPr>
              <a:t>应用场景行业化要求工业软件更高的工程化能力</a:t>
            </a:r>
          </a:p>
          <a:p>
            <a:pPr algn="l" defTabSz="914400">
              <a:lnSpc>
                <a:spcPct val="150000"/>
              </a:lnSpc>
            </a:pPr>
            <a:r>
              <a:rPr lang="zh-CN" altLang="en-US" sz="1200" dirty="0">
                <a:solidFill>
                  <a:prstClr val="black">
                    <a:lumMod val="85000"/>
                    <a:lumOff val="15000"/>
                  </a:prstClr>
                </a:solidFill>
                <a:latin typeface="宋体" panose="02010600030101010101" pitchFamily="2" charset="-122"/>
              </a:rPr>
              <a:t>  </a:t>
            </a:r>
            <a:r>
              <a:rPr lang="en-US" altLang="zh-CN" sz="1200" dirty="0">
                <a:solidFill>
                  <a:prstClr val="black">
                    <a:lumMod val="85000"/>
                    <a:lumOff val="15000"/>
                  </a:prstClr>
                </a:solidFill>
                <a:latin typeface="宋体" panose="02010600030101010101" pitchFamily="2" charset="-122"/>
              </a:rPr>
              <a:t>b)</a:t>
            </a:r>
            <a:r>
              <a:rPr lang="zh-CN" altLang="en-US" sz="1200" dirty="0">
                <a:solidFill>
                  <a:prstClr val="black">
                    <a:lumMod val="85000"/>
                    <a:lumOff val="15000"/>
                  </a:prstClr>
                </a:solidFill>
                <a:latin typeface="宋体" panose="02010600030101010101" pitchFamily="2" charset="-122"/>
              </a:rPr>
              <a:t>应用场景多样化推动工业软件日渐大型化复杂化</a:t>
            </a:r>
            <a:endParaRPr lang="zh-CN" altLang="en-US" sz="1400" dirty="0">
              <a:solidFill>
                <a:prstClr val="black">
                  <a:lumMod val="85000"/>
                  <a:lumOff val="15000"/>
                </a:prstClr>
              </a:solidFill>
              <a:latin typeface="宋体" panose="02010600030101010101" pitchFamily="2" charset="-122"/>
            </a:endParaRPr>
          </a:p>
          <a:p>
            <a:pPr algn="l" defTabSz="914400">
              <a:lnSpc>
                <a:spcPct val="150000"/>
              </a:lnSpc>
            </a:pPr>
            <a:r>
              <a:rPr lang="zh-CN" altLang="en-US" sz="1200" b="1" dirty="0">
                <a:latin typeface="宋体" panose="02010600030101010101" pitchFamily="2" charset="-122"/>
                <a:ea typeface="宋体" panose="02010600030101010101" pitchFamily="2" charset="-122"/>
              </a:rPr>
              <a:t>从服务方式来看，工业软件逐步走向定制化、柔性化、服务化</a:t>
            </a:r>
            <a:endParaRPr lang="zh-CN" altLang="en-US" sz="1200" dirty="0">
              <a:solidFill>
                <a:prstClr val="black">
                  <a:lumMod val="85000"/>
                  <a:lumOff val="15000"/>
                </a:prstClr>
              </a:solidFill>
              <a:latin typeface="宋体" panose="02010600030101010101" pitchFamily="2" charset="-122"/>
            </a:endParaRPr>
          </a:p>
          <a:p>
            <a:pPr algn="l" defTabSz="914400">
              <a:lnSpc>
                <a:spcPct val="150000"/>
              </a:lnSpc>
            </a:pP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200" dirty="0">
                <a:solidFill>
                  <a:prstClr val="black">
                    <a:lumMod val="85000"/>
                    <a:lumOff val="15000"/>
                  </a:prstClr>
                </a:solidFill>
                <a:latin typeface="宋体" panose="02010600030101010101" pitchFamily="2" charset="-122"/>
              </a:rPr>
              <a:t>需求多样化促进工业软件企业提升定制化设计、柔性化 生产和高效服务的能力。通过软件工程服务来体现专业价值 在特定用户身上产生黏性，</a:t>
            </a:r>
            <a:endParaRPr lang="en-US" altLang="zh-CN" sz="1200" dirty="0">
              <a:solidFill>
                <a:prstClr val="black">
                  <a:lumMod val="85000"/>
                  <a:lumOff val="15000"/>
                </a:prstClr>
              </a:solidFill>
              <a:latin typeface="宋体" panose="02010600030101010101" pitchFamily="2" charset="-122"/>
            </a:endParaRPr>
          </a:p>
          <a:p>
            <a:pPr algn="l" defTabSz="914400">
              <a:lnSpc>
                <a:spcPct val="150000"/>
              </a:lnSpc>
            </a:pPr>
            <a:r>
              <a:rPr lang="zh-CN" altLang="en-US" sz="1200" dirty="0">
                <a:solidFill>
                  <a:prstClr val="black">
                    <a:lumMod val="85000"/>
                    <a:lumOff val="15000"/>
                  </a:prstClr>
                </a:solidFill>
                <a:latin typeface="宋体" panose="02010600030101010101" pitchFamily="2" charset="-122"/>
              </a:rPr>
              <a:t>是工业软件不断挖掘用户潜在价值和扩大利润的主要途径和模式</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0"/>
            <a:ext cx="12192000" cy="6261421"/>
            <a:chOff x="0" y="0"/>
            <a:chExt cx="12192000" cy="6261421"/>
          </a:xfrm>
        </p:grpSpPr>
        <p:pic>
          <p:nvPicPr>
            <p:cNvPr id="8" name="图片 7"/>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7" name="组合 6"/>
          <p:cNvGrpSpPr/>
          <p:nvPr userDrawn="1"/>
        </p:nvGrpSpPr>
        <p:grpSpPr>
          <a:xfrm>
            <a:off x="0" y="0"/>
            <a:ext cx="12192000" cy="6261421"/>
            <a:chOff x="0" y="0"/>
            <a:chExt cx="12192000" cy="6261421"/>
          </a:xfrm>
        </p:grpSpPr>
        <p:pic>
          <p:nvPicPr>
            <p:cNvPr id="8" name="图片 7"/>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7" name="组合 6"/>
          <p:cNvGrpSpPr/>
          <p:nvPr userDrawn="1"/>
        </p:nvGrpSpPr>
        <p:grpSpPr>
          <a:xfrm>
            <a:off x="0" y="0"/>
            <a:ext cx="12192000" cy="6261421"/>
            <a:chOff x="0" y="0"/>
            <a:chExt cx="12192000" cy="6261421"/>
          </a:xfrm>
        </p:grpSpPr>
        <p:pic>
          <p:nvPicPr>
            <p:cNvPr id="8" name="图片 7"/>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p>
        </p:txBody>
      </p:sp>
      <p:sp>
        <p:nvSpPr>
          <p:cNvPr id="7" name="文本框 6"/>
          <p:cNvSpPr txBox="1"/>
          <p:nvPr userDrawn="1"/>
        </p:nvSpPr>
        <p:spPr>
          <a:xfrm>
            <a:off x="395393" y="488315"/>
            <a:ext cx="2148840" cy="368300"/>
          </a:xfrm>
          <a:prstGeom prst="rect">
            <a:avLst/>
          </a:prstGeom>
          <a:noFill/>
        </p:spPr>
        <p:txBody>
          <a:bodyPr wrap="square" rtlCol="0">
            <a:spAutoFit/>
          </a:bodyPr>
          <a:lstStyle/>
          <a:p>
            <a:endParaRPr lang="zh-CN" altLang="en-US" sz="1800"/>
          </a:p>
        </p:txBody>
      </p:sp>
      <p:grpSp>
        <p:nvGrpSpPr>
          <p:cNvPr id="8" name="组合 7"/>
          <p:cNvGrpSpPr/>
          <p:nvPr userDrawn="1"/>
        </p:nvGrpSpPr>
        <p:grpSpPr>
          <a:xfrm>
            <a:off x="0" y="0"/>
            <a:ext cx="12192000" cy="6261421"/>
            <a:chOff x="0" y="0"/>
            <a:chExt cx="12192000" cy="6261421"/>
          </a:xfrm>
        </p:grpSpPr>
        <p:pic>
          <p:nvPicPr>
            <p:cNvPr id="9" name="图片 8"/>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1" name="图片 10"/>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7" name="组合 6"/>
          <p:cNvGrpSpPr/>
          <p:nvPr userDrawn="1"/>
        </p:nvGrpSpPr>
        <p:grpSpPr>
          <a:xfrm>
            <a:off x="0" y="0"/>
            <a:ext cx="12192000" cy="6261421"/>
            <a:chOff x="0" y="0"/>
            <a:chExt cx="12192000" cy="6261421"/>
          </a:xfrm>
        </p:grpSpPr>
        <p:pic>
          <p:nvPicPr>
            <p:cNvPr id="8" name="图片 7"/>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7" name="组合 6"/>
          <p:cNvGrpSpPr/>
          <p:nvPr userDrawn="1"/>
        </p:nvGrpSpPr>
        <p:grpSpPr>
          <a:xfrm>
            <a:off x="0" y="0"/>
            <a:ext cx="12192000" cy="6261421"/>
            <a:chOff x="0" y="0"/>
            <a:chExt cx="12192000" cy="6261421"/>
          </a:xfrm>
        </p:grpSpPr>
        <p:pic>
          <p:nvPicPr>
            <p:cNvPr id="8" name="图片 7"/>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8" name="组合 7"/>
          <p:cNvGrpSpPr/>
          <p:nvPr userDrawn="1"/>
        </p:nvGrpSpPr>
        <p:grpSpPr>
          <a:xfrm>
            <a:off x="0" y="0"/>
            <a:ext cx="12192000" cy="6261421"/>
            <a:chOff x="0" y="0"/>
            <a:chExt cx="12192000" cy="6261421"/>
          </a:xfrm>
        </p:grpSpPr>
        <p:pic>
          <p:nvPicPr>
            <p:cNvPr id="9" name="图片 8"/>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1" name="图片 10"/>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10" name="组合 9"/>
          <p:cNvGrpSpPr/>
          <p:nvPr userDrawn="1"/>
        </p:nvGrpSpPr>
        <p:grpSpPr>
          <a:xfrm>
            <a:off x="0" y="0"/>
            <a:ext cx="12192000" cy="6261421"/>
            <a:chOff x="0" y="0"/>
            <a:chExt cx="12192000" cy="6261421"/>
          </a:xfrm>
        </p:grpSpPr>
        <p:pic>
          <p:nvPicPr>
            <p:cNvPr id="11" name="图片 10"/>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3" name="图片 12"/>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6" name="组合 5"/>
          <p:cNvGrpSpPr/>
          <p:nvPr userDrawn="1"/>
        </p:nvGrpSpPr>
        <p:grpSpPr>
          <a:xfrm>
            <a:off x="0" y="0"/>
            <a:ext cx="12192000" cy="6261421"/>
            <a:chOff x="0" y="0"/>
            <a:chExt cx="12192000" cy="6261421"/>
          </a:xfrm>
        </p:grpSpPr>
        <p:pic>
          <p:nvPicPr>
            <p:cNvPr id="7" name="图片 6"/>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9" name="图片 8"/>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5" name="组合 4"/>
          <p:cNvGrpSpPr/>
          <p:nvPr userDrawn="1"/>
        </p:nvGrpSpPr>
        <p:grpSpPr>
          <a:xfrm>
            <a:off x="0" y="0"/>
            <a:ext cx="12192000" cy="6261421"/>
            <a:chOff x="0" y="0"/>
            <a:chExt cx="12192000" cy="6261421"/>
          </a:xfrm>
        </p:grpSpPr>
        <p:pic>
          <p:nvPicPr>
            <p:cNvPr id="6" name="图片 5"/>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8" name="图片 7"/>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8" name="组合 7"/>
          <p:cNvGrpSpPr/>
          <p:nvPr userDrawn="1"/>
        </p:nvGrpSpPr>
        <p:grpSpPr>
          <a:xfrm>
            <a:off x="0" y="0"/>
            <a:ext cx="12192000" cy="6261421"/>
            <a:chOff x="0" y="0"/>
            <a:chExt cx="12192000" cy="6261421"/>
          </a:xfrm>
        </p:grpSpPr>
        <p:pic>
          <p:nvPicPr>
            <p:cNvPr id="9" name="图片 8"/>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1" name="图片 10"/>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53B80D6-D94A-5743-892B-3A01F2E3A3C9}" type="slidenum">
              <a:rPr kumimoji="1" lang="zh-CN" altLang="en-US" smtClean="0"/>
              <a:t>‹#›</a:t>
            </a:fld>
            <a:endParaRPr kumimoji="1" lang="zh-CN" altLang="en-US"/>
          </a:p>
        </p:txBody>
      </p:sp>
      <p:grpSp>
        <p:nvGrpSpPr>
          <p:cNvPr id="8" name="组合 7"/>
          <p:cNvGrpSpPr/>
          <p:nvPr userDrawn="1"/>
        </p:nvGrpSpPr>
        <p:grpSpPr>
          <a:xfrm>
            <a:off x="0" y="0"/>
            <a:ext cx="12192000" cy="6261421"/>
            <a:chOff x="0" y="0"/>
            <a:chExt cx="12192000" cy="6261421"/>
          </a:xfrm>
        </p:grpSpPr>
        <p:pic>
          <p:nvPicPr>
            <p:cNvPr id="9" name="图片 8"/>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1" name="图片 10"/>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3B80D6-D94A-5743-892B-3A01F2E3A3C9}" type="slidenum">
              <a:rPr kumimoji="1" lang="zh-CN" altLang="en-US" smtClean="0"/>
              <a:t>‹#›</a:t>
            </a:fld>
            <a:endParaRPr kumimoji="1" lang="zh-CN" altLang="en-US"/>
          </a:p>
        </p:txBody>
      </p:sp>
      <p:grpSp>
        <p:nvGrpSpPr>
          <p:cNvPr id="7" name="组合 6"/>
          <p:cNvGrpSpPr/>
          <p:nvPr userDrawn="1"/>
        </p:nvGrpSpPr>
        <p:grpSpPr>
          <a:xfrm>
            <a:off x="0" y="0"/>
            <a:ext cx="12192000" cy="6261421"/>
            <a:chOff x="0" y="0"/>
            <a:chExt cx="12192000" cy="6261421"/>
          </a:xfrm>
        </p:grpSpPr>
        <p:pic>
          <p:nvPicPr>
            <p:cNvPr id="8" name="图片 7"/>
            <p:cNvPicPr>
              <a:picLocks noChangeAspect="1"/>
            </p:cNvPicPr>
            <p:nvPr/>
          </p:nvPicPr>
          <p:blipFill rotWithShape="1">
            <a:blip r:embed="rId14"/>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15"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16"/>
            <a:srcRect t="13429" b="13871"/>
            <a:stretch>
              <a:fillRect/>
            </a:stretch>
          </p:blipFill>
          <p:spPr>
            <a:xfrm>
              <a:off x="569528" y="1328483"/>
              <a:ext cx="10739573" cy="4932938"/>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42.pn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45.pn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9.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svg"/><Relationship Id="rId5" Type="http://schemas.openxmlformats.org/officeDocument/2006/relationships/image" Target="../media/image51.png"/><Relationship Id="rId4" Type="http://schemas.openxmlformats.org/officeDocument/2006/relationships/image" Target="../media/image1.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Layout" Target="../slideLayouts/slideLayout1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 Id="rId9" Type="http://schemas.openxmlformats.org/officeDocument/2006/relationships/image" Target="../media/image7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3.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9.png"/><Relationship Id="rId5" Type="http://schemas.openxmlformats.org/officeDocument/2006/relationships/image" Target="../media/image78.e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83.jpe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1.xml"/><Relationship Id="rId7" Type="http://schemas.openxmlformats.org/officeDocument/2006/relationships/image" Target="../media/image86.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85.emf"/><Relationship Id="rId4" Type="http://schemas.openxmlformats.org/officeDocument/2006/relationships/oleObject" Target="../embeddings/oleObject3.bin"/><Relationship Id="rId9" Type="http://schemas.openxmlformats.org/officeDocument/2006/relationships/image" Target="../media/image87.emf"/></Relationships>
</file>

<file path=ppt/slides/_rels/slide46.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89.emf"/><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0"/>
            <a:ext cx="12192000" cy="6261421"/>
            <a:chOff x="0" y="0"/>
            <a:chExt cx="12192000" cy="6261421"/>
          </a:xfrm>
        </p:grpSpPr>
        <p:pic>
          <p:nvPicPr>
            <p:cNvPr id="17" name="图片 16"/>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9" name="图片 18"/>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pic>
        <p:nvPicPr>
          <p:cNvPr id="20" name="Picture 2" descr="C:\Documents and Settings\ldpeng3\桌面\ppt素材\军用领域\j207.jpg"/>
          <p:cNvPicPr>
            <a:picLocks noChangeAspect="1" noChangeArrowheads="1"/>
          </p:cNvPicPr>
          <p:nvPr/>
        </p:nvPicPr>
        <p:blipFill rotWithShape="1">
          <a:blip r:embed="rId5">
            <a:alphaModFix amt="35000"/>
          </a:blip>
          <a:srcRect t="14747"/>
          <a:stretch>
            <a:fillRect/>
          </a:stretch>
        </p:blipFill>
        <p:spPr bwMode="auto">
          <a:xfrm>
            <a:off x="0" y="915995"/>
            <a:ext cx="12192000" cy="5756103"/>
          </a:xfrm>
          <a:prstGeom prst="rect">
            <a:avLst/>
          </a:prstGeom>
          <a:noFill/>
        </p:spPr>
      </p:pic>
      <p:pic>
        <p:nvPicPr>
          <p:cNvPr id="5" name="Picture 4" descr="bk1"/>
          <p:cNvPicPr>
            <a:picLocks noChangeAspect="1" noChangeArrowheads="1"/>
          </p:cNvPicPr>
          <p:nvPr/>
        </p:nvPicPr>
        <p:blipFill rotWithShape="1">
          <a:blip r:embed="rId6">
            <a:alphaModFix amt="85000"/>
          </a:blip>
          <a:srcRect t="59478" b="4828"/>
          <a:stretch>
            <a:fillRect/>
          </a:stretch>
        </p:blipFill>
        <p:spPr bwMode="auto">
          <a:xfrm>
            <a:off x="0" y="4228752"/>
            <a:ext cx="12192000" cy="2629248"/>
          </a:xfrm>
          <a:prstGeom prst="rect">
            <a:avLst/>
          </a:prstGeom>
          <a:noFill/>
          <a:ln w="9525">
            <a:noFill/>
            <a:miter lim="800000"/>
            <a:headEnd/>
            <a:tailEnd/>
          </a:ln>
        </p:spPr>
      </p:pic>
      <p:sp>
        <p:nvSpPr>
          <p:cNvPr id="21" name="矩形 20"/>
          <p:cNvSpPr/>
          <p:nvPr/>
        </p:nvSpPr>
        <p:spPr bwMode="auto">
          <a:xfrm>
            <a:off x="0" y="1529836"/>
            <a:ext cx="12192000" cy="2428868"/>
          </a:xfrm>
          <a:prstGeom prst="rect">
            <a:avLst/>
          </a:prstGeom>
          <a:solidFill>
            <a:srgbClr val="F2F2F2">
              <a:alpha val="78824"/>
            </a:srgb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Text Box 6"/>
          <p:cNvSpPr txBox="1">
            <a:spLocks noChangeArrowheads="1"/>
          </p:cNvSpPr>
          <p:nvPr/>
        </p:nvSpPr>
        <p:spPr bwMode="gray">
          <a:xfrm>
            <a:off x="1524000" y="4228664"/>
            <a:ext cx="9144000" cy="1938020"/>
          </a:xfrm>
          <a:prstGeom prst="rect">
            <a:avLst/>
          </a:prstGeom>
          <a:noFill/>
          <a:ln w="9525" algn="ctr">
            <a:noFill/>
            <a:miter lim="800000"/>
          </a:ln>
        </p:spPr>
        <p:txBody>
          <a:bodyPr>
            <a:spAutoFit/>
          </a:bodyPr>
          <a:lstStyle/>
          <a:p>
            <a:pPr algn="ctr">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武君胜</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西北工业大学  软件学院</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r>
            <a:br>
              <a:rPr lang="en-US" altLang="zh-CN" b="1" dirty="0">
                <a:latin typeface="微软雅黑" panose="020B0503020204020204" pitchFamily="34" charset="-122"/>
                <a:ea typeface="微软雅黑" panose="020B0503020204020204" pitchFamily="34" charset="-122"/>
                <a:cs typeface="Times New Roman" panose="02020603050405020304" pitchFamily="18" charset="0"/>
              </a:rPr>
            </a:b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E-mail: </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wujunsheng@nwpu.edu.cn</a:t>
            </a:r>
          </a:p>
          <a:p>
            <a:pPr algn="ct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13991286187</a:t>
            </a:r>
          </a:p>
          <a:p>
            <a:pPr algn="ctr">
              <a:defRPr/>
            </a:pPr>
            <a:r>
              <a:rPr lang="en-US" altLang="zh-CN" b="1" smtClean="0">
                <a:latin typeface="微软雅黑" panose="020B0503020204020204" pitchFamily="34" charset="-122"/>
                <a:ea typeface="微软雅黑" panose="020B0503020204020204" pitchFamily="34" charset="-122"/>
                <a:cs typeface="Times New Roman" panose="02020603050405020304" pitchFamily="18" charset="0"/>
              </a:rPr>
              <a:t>2023</a:t>
            </a:r>
            <a:r>
              <a:rPr lang="en-US" altLang="zh-CN" b="1" u="heavy" smtClean="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b="1" u="heavy">
                <a:latin typeface="微软雅黑" panose="020B0503020204020204" pitchFamily="34" charset="-122"/>
                <a:ea typeface="微软雅黑" panose="020B0503020204020204" pitchFamily="34" charset="-122"/>
                <a:cs typeface="Times New Roman" panose="02020603050405020304" pitchFamily="18" charset="0"/>
              </a:rPr>
              <a:t>3</a:t>
            </a:r>
            <a:r>
              <a:rPr lang="en-US" altLang="zh-CN" b="1" u="heavy" smtClean="0">
                <a:latin typeface="微软雅黑" panose="020B0503020204020204" pitchFamily="34" charset="-122"/>
                <a:ea typeface="微软雅黑" panose="020B0503020204020204" pitchFamily="34" charset="-122"/>
                <a:cs typeface="Times New Roman" panose="02020603050405020304" pitchFamily="18" charset="0"/>
              </a:rPr>
              <a:t>月7日</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endParaRPr lang="en-US" altLang="zh-CN" sz="4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2" name="图片 21"/>
          <p:cNvPicPr>
            <a:picLocks noChangeAspect="1"/>
          </p:cNvPicPr>
          <p:nvPr/>
        </p:nvPicPr>
        <p:blipFill>
          <a:blip r:embed="rId7" cstate="print">
            <a:alphaModFix amt="20000"/>
            <a:extLst>
              <a:ext uri="{28A0092B-C50C-407E-A947-70E740481C1C}">
                <a14:useLocalDpi xmlns:a14="http://schemas.microsoft.com/office/drawing/2010/main" val="0"/>
              </a:ext>
            </a:extLst>
          </a:blip>
          <a:stretch>
            <a:fillRect/>
          </a:stretch>
        </p:blipFill>
        <p:spPr>
          <a:xfrm>
            <a:off x="-313371" y="2167137"/>
            <a:ext cx="3985840" cy="3985840"/>
          </a:xfrm>
          <a:prstGeom prst="rect">
            <a:avLst/>
          </a:prstGeom>
        </p:spPr>
      </p:pic>
      <p:sp>
        <p:nvSpPr>
          <p:cNvPr id="162820" name="Rectangle 4"/>
          <p:cNvSpPr>
            <a:spLocks noGrp="1" noChangeArrowheads="1"/>
          </p:cNvSpPr>
          <p:nvPr/>
        </p:nvSpPr>
        <p:spPr>
          <a:xfrm>
            <a:off x="1710690" y="1800860"/>
            <a:ext cx="8564245" cy="2160905"/>
          </a:xfrm>
          <a:prstGeom prst="rect">
            <a:avLst/>
          </a:prstGeom>
          <a:noFill/>
          <a:ln w="9525">
            <a:noFill/>
          </a:ln>
        </p:spPr>
        <p:txBody>
          <a:bodyPr vert="horz" wrap="square" lIns="91440" tIns="45720" rIns="91440" bIns="45720" numCol="1" anchor="ctr" anchorCtr="0" compatLnSpc="1"/>
          <a:lstStyle>
            <a:lvl1pPr marL="0" lvl="0" indent="0" algn="ctr" defTabSz="914400" eaLnBrk="0" fontAlgn="base" latinLnBrk="0" hangingPunct="0">
              <a:lnSpc>
                <a:spcPct val="100000"/>
              </a:lnSpc>
              <a:spcBef>
                <a:spcPct val="0"/>
              </a:spcBef>
              <a:spcAft>
                <a:spcPct val="0"/>
              </a:spcAft>
              <a:buNone/>
              <a:defRPr sz="4500" u="none" kern="1200" baseline="0">
                <a:solidFill>
                  <a:schemeClr val="tx2"/>
                </a:solidFill>
                <a:latin typeface="+mj-lt"/>
                <a:ea typeface="+mj-ea"/>
                <a:cs typeface="+mj-cs"/>
              </a:defRPr>
            </a:lvl1pPr>
          </a:lstStyle>
          <a:p>
            <a:pPr algn="ctr" eaLnBrk="0" hangingPunct="0">
              <a:spcBef>
                <a:spcPct val="20000"/>
              </a:spcBef>
              <a:buClr>
                <a:srgbClr val="008000"/>
              </a:buClr>
              <a:buSzPct val="90000"/>
              <a:buFont typeface="Wingdings" panose="05000000000000000000" pitchFamily="2" charset="2"/>
              <a:buNone/>
            </a:pPr>
            <a:r>
              <a:rPr lang="zh-CN" altLang="en-US" sz="6000" b="1" spc="-150" smtClean="0">
                <a:solidFill>
                  <a:schemeClr val="tx1"/>
                </a:solidFill>
                <a:effectLst>
                  <a:outerShdw blurRad="228600" dist="165100" algn="ctr" rotWithShape="0">
                    <a:srgbClr val="000000">
                      <a:alpha val="43137"/>
                    </a:srgbClr>
                  </a:outerShdw>
                </a:effectLst>
                <a:latin typeface="黑体" panose="02010609060101010101" pitchFamily="49" charset="-122"/>
                <a:ea typeface="黑体" panose="02010609060101010101" pitchFamily="49" charset="-122"/>
                <a:sym typeface="+mn-ea"/>
              </a:rPr>
              <a:t>超大规模工业软件研制</a:t>
            </a:r>
          </a:p>
          <a:p>
            <a:pPr algn="ctr" eaLnBrk="0" hangingPunct="0">
              <a:spcBef>
                <a:spcPct val="20000"/>
              </a:spcBef>
              <a:buClr>
                <a:srgbClr val="008000"/>
              </a:buClr>
              <a:buSzPct val="90000"/>
              <a:buFont typeface="Wingdings" panose="05000000000000000000" pitchFamily="2" charset="2"/>
              <a:buNone/>
            </a:pPr>
            <a:r>
              <a:rPr lang="zh-CN" altLang="en-US" sz="6000" b="1" spc="-150" smtClean="0">
                <a:solidFill>
                  <a:schemeClr val="tx1"/>
                </a:solidFill>
                <a:effectLst>
                  <a:outerShdw blurRad="228600" dist="165100" algn="ctr" rotWithShape="0">
                    <a:srgbClr val="000000">
                      <a:alpha val="43137"/>
                    </a:srgbClr>
                  </a:outerShdw>
                </a:effectLst>
                <a:latin typeface="黑体" panose="02010609060101010101" pitchFamily="49" charset="-122"/>
                <a:ea typeface="黑体" panose="02010609060101010101" pitchFamily="49" charset="-122"/>
                <a:sym typeface="+mn-ea"/>
              </a:rPr>
              <a:t>现状及挑战</a:t>
            </a:r>
            <a:endParaRPr kumimoji="0" lang="zh-CN" altLang="en-US" sz="6000" b="1" i="0" u="none" strike="noStrike" kern="0" cap="none" spc="-150" normalizeH="0" baseline="0" noProof="0" dirty="0" smtClean="0">
              <a:ln>
                <a:noFill/>
              </a:ln>
              <a:solidFill>
                <a:schemeClr val="tx1"/>
              </a:solidFill>
              <a:effectLst>
                <a:outerShdw blurRad="228600" dist="165100" algn="ctr" rotWithShape="0">
                  <a:srgbClr val="000000">
                    <a:alpha val="43137"/>
                  </a:srgbClr>
                </a:outerShdw>
              </a:effectLst>
              <a:uLnTx/>
              <a:uFillTx/>
              <a:latin typeface="黑体" panose="02010609060101010101" pitchFamily="49" charset="-122"/>
              <a:ea typeface="黑体" panose="02010609060101010101" pitchFamily="49" charset="-122"/>
              <a:cs typeface="+mj-cs"/>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95151" y="2795652"/>
            <a:ext cx="2402114" cy="3095206"/>
            <a:chOff x="3364221" y="986278"/>
            <a:chExt cx="2402114" cy="3095206"/>
          </a:xfrm>
        </p:grpSpPr>
        <p:sp>
          <p:nvSpPr>
            <p:cNvPr id="33" name="Freeform: Shape 2"/>
            <p:cNvSpPr/>
            <p:nvPr/>
          </p:nvSpPr>
          <p:spPr>
            <a:xfrm>
              <a:off x="3364221" y="986278"/>
              <a:ext cx="1181395" cy="1292015"/>
            </a:xfrm>
            <a:custGeom>
              <a:avLst/>
              <a:gdLst>
                <a:gd name="connsiteX0" fmla="*/ 1287192 w 2574384"/>
                <a:gd name="connsiteY0" fmla="*/ 0 h 2815436"/>
                <a:gd name="connsiteX1" fmla="*/ 2574383 w 2574384"/>
                <a:gd name="connsiteY1" fmla="*/ 693056 h 2815436"/>
                <a:gd name="connsiteX2" fmla="*/ 2574384 w 2574384"/>
                <a:gd name="connsiteY2" fmla="*/ 693056 h 2815436"/>
                <a:gd name="connsiteX3" fmla="*/ 2574384 w 2574384"/>
                <a:gd name="connsiteY3" fmla="*/ 1961860 h 2815436"/>
                <a:gd name="connsiteX4" fmla="*/ 2574383 w 2574384"/>
                <a:gd name="connsiteY4" fmla="*/ 1961860 h 2815436"/>
                <a:gd name="connsiteX5" fmla="*/ 2306886 w 2574384"/>
                <a:gd name="connsiteY5" fmla="*/ 2105887 h 2815436"/>
                <a:gd name="connsiteX6" fmla="*/ 2347261 w 2574384"/>
                <a:gd name="connsiteY6" fmla="*/ 2180273 h 2815436"/>
                <a:gd name="connsiteX7" fmla="*/ 2383190 w 2574384"/>
                <a:gd name="connsiteY7" fmla="*/ 2358236 h 2815436"/>
                <a:gd name="connsiteX8" fmla="*/ 1925990 w 2574384"/>
                <a:gd name="connsiteY8" fmla="*/ 2815436 h 2815436"/>
                <a:gd name="connsiteX9" fmla="*/ 1546872 w 2574384"/>
                <a:gd name="connsiteY9" fmla="*/ 2613861 h 2815436"/>
                <a:gd name="connsiteX10" fmla="*/ 1505389 w 2574384"/>
                <a:gd name="connsiteY10" fmla="*/ 2537433 h 2815436"/>
                <a:gd name="connsiteX11" fmla="*/ 1287192 w 2574384"/>
                <a:gd name="connsiteY11" fmla="*/ 2654916 h 2815436"/>
                <a:gd name="connsiteX12" fmla="*/ 0 w 2574384"/>
                <a:gd name="connsiteY12" fmla="*/ 1961860 h 2815436"/>
                <a:gd name="connsiteX13" fmla="*/ 1 w 2574384"/>
                <a:gd name="connsiteY13" fmla="*/ 1961860 h 2815436"/>
                <a:gd name="connsiteX14" fmla="*/ 1 w 2574384"/>
                <a:gd name="connsiteY14" fmla="*/ 693056 h 2815436"/>
                <a:gd name="connsiteX15" fmla="*/ 0 w 2574384"/>
                <a:gd name="connsiteY15" fmla="*/ 693056 h 281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74384" h="2815436">
                  <a:moveTo>
                    <a:pt x="1287192" y="0"/>
                  </a:moveTo>
                  <a:lnTo>
                    <a:pt x="2574383" y="693056"/>
                  </a:lnTo>
                  <a:lnTo>
                    <a:pt x="2574384" y="693056"/>
                  </a:lnTo>
                  <a:lnTo>
                    <a:pt x="2574384" y="1961860"/>
                  </a:lnTo>
                  <a:lnTo>
                    <a:pt x="2574383" y="1961860"/>
                  </a:lnTo>
                  <a:lnTo>
                    <a:pt x="2306886" y="2105887"/>
                  </a:lnTo>
                  <a:lnTo>
                    <a:pt x="2347261" y="2180273"/>
                  </a:lnTo>
                  <a:cubicBezTo>
                    <a:pt x="2370397" y="2234972"/>
                    <a:pt x="2383190" y="2295110"/>
                    <a:pt x="2383190" y="2358236"/>
                  </a:cubicBezTo>
                  <a:cubicBezTo>
                    <a:pt x="2383190" y="2610741"/>
                    <a:pt x="2178495" y="2815436"/>
                    <a:pt x="1925990" y="2815436"/>
                  </a:cubicBezTo>
                  <a:cubicBezTo>
                    <a:pt x="1768174" y="2815436"/>
                    <a:pt x="1629035" y="2735477"/>
                    <a:pt x="1546872" y="2613861"/>
                  </a:cubicBezTo>
                  <a:lnTo>
                    <a:pt x="1505389" y="2537433"/>
                  </a:lnTo>
                  <a:lnTo>
                    <a:pt x="1287192" y="2654916"/>
                  </a:lnTo>
                  <a:lnTo>
                    <a:pt x="0" y="1961860"/>
                  </a:lnTo>
                  <a:lnTo>
                    <a:pt x="1" y="1961860"/>
                  </a:lnTo>
                  <a:lnTo>
                    <a:pt x="1" y="693056"/>
                  </a:lnTo>
                  <a:lnTo>
                    <a:pt x="0" y="693056"/>
                  </a:lnTo>
                  <a:close/>
                </a:path>
              </a:pathLst>
            </a:custGeom>
            <a:solidFill>
              <a:srgbClr val="0070C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4" name="Freeform: Shape 3"/>
            <p:cNvSpPr/>
            <p:nvPr/>
          </p:nvSpPr>
          <p:spPr>
            <a:xfrm>
              <a:off x="4584940" y="986278"/>
              <a:ext cx="1181395" cy="1292015"/>
            </a:xfrm>
            <a:custGeom>
              <a:avLst/>
              <a:gdLst>
                <a:gd name="connsiteX0" fmla="*/ 1287192 w 2574384"/>
                <a:gd name="connsiteY0" fmla="*/ 0 h 2815436"/>
                <a:gd name="connsiteX1" fmla="*/ 2574383 w 2574384"/>
                <a:gd name="connsiteY1" fmla="*/ 693056 h 2815436"/>
                <a:gd name="connsiteX2" fmla="*/ 2574384 w 2574384"/>
                <a:gd name="connsiteY2" fmla="*/ 693056 h 2815436"/>
                <a:gd name="connsiteX3" fmla="*/ 2574384 w 2574384"/>
                <a:gd name="connsiteY3" fmla="*/ 1961860 h 2815436"/>
                <a:gd name="connsiteX4" fmla="*/ 2574383 w 2574384"/>
                <a:gd name="connsiteY4" fmla="*/ 1961860 h 2815436"/>
                <a:gd name="connsiteX5" fmla="*/ 1287192 w 2574384"/>
                <a:gd name="connsiteY5" fmla="*/ 2654916 h 2815436"/>
                <a:gd name="connsiteX6" fmla="*/ 1071715 w 2574384"/>
                <a:gd name="connsiteY6" fmla="*/ 2538898 h 2815436"/>
                <a:gd name="connsiteX7" fmla="*/ 1031027 w 2574384"/>
                <a:gd name="connsiteY7" fmla="*/ 2613861 h 2815436"/>
                <a:gd name="connsiteX8" fmla="*/ 651909 w 2574384"/>
                <a:gd name="connsiteY8" fmla="*/ 2815436 h 2815436"/>
                <a:gd name="connsiteX9" fmla="*/ 194709 w 2574384"/>
                <a:gd name="connsiteY9" fmla="*/ 2358236 h 2815436"/>
                <a:gd name="connsiteX10" fmla="*/ 230638 w 2574384"/>
                <a:gd name="connsiteY10" fmla="*/ 2180273 h 2815436"/>
                <a:gd name="connsiteX11" fmla="*/ 270218 w 2574384"/>
                <a:gd name="connsiteY11" fmla="*/ 2107352 h 2815436"/>
                <a:gd name="connsiteX12" fmla="*/ 0 w 2574384"/>
                <a:gd name="connsiteY12" fmla="*/ 1961860 h 2815436"/>
                <a:gd name="connsiteX13" fmla="*/ 1 w 2574384"/>
                <a:gd name="connsiteY13" fmla="*/ 1961860 h 2815436"/>
                <a:gd name="connsiteX14" fmla="*/ 1 w 2574384"/>
                <a:gd name="connsiteY14" fmla="*/ 693056 h 2815436"/>
                <a:gd name="connsiteX15" fmla="*/ 0 w 2574384"/>
                <a:gd name="connsiteY15" fmla="*/ 693056 h 281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74384" h="2815436">
                  <a:moveTo>
                    <a:pt x="1287192" y="0"/>
                  </a:moveTo>
                  <a:lnTo>
                    <a:pt x="2574383" y="693056"/>
                  </a:lnTo>
                  <a:lnTo>
                    <a:pt x="2574384" y="693056"/>
                  </a:lnTo>
                  <a:lnTo>
                    <a:pt x="2574384" y="1961860"/>
                  </a:lnTo>
                  <a:lnTo>
                    <a:pt x="2574383" y="1961860"/>
                  </a:lnTo>
                  <a:lnTo>
                    <a:pt x="1287192" y="2654916"/>
                  </a:lnTo>
                  <a:lnTo>
                    <a:pt x="1071715" y="2538898"/>
                  </a:lnTo>
                  <a:lnTo>
                    <a:pt x="1031027" y="2613861"/>
                  </a:lnTo>
                  <a:cubicBezTo>
                    <a:pt x="948865" y="2735477"/>
                    <a:pt x="809725" y="2815436"/>
                    <a:pt x="651909" y="2815436"/>
                  </a:cubicBezTo>
                  <a:cubicBezTo>
                    <a:pt x="399404" y="2815436"/>
                    <a:pt x="194709" y="2610741"/>
                    <a:pt x="194709" y="2358236"/>
                  </a:cubicBezTo>
                  <a:cubicBezTo>
                    <a:pt x="194709" y="2295110"/>
                    <a:pt x="207502" y="2234972"/>
                    <a:pt x="230638" y="2180273"/>
                  </a:cubicBezTo>
                  <a:lnTo>
                    <a:pt x="270218" y="2107352"/>
                  </a:lnTo>
                  <a:lnTo>
                    <a:pt x="0" y="1961860"/>
                  </a:lnTo>
                  <a:lnTo>
                    <a:pt x="1" y="1961860"/>
                  </a:lnTo>
                  <a:lnTo>
                    <a:pt x="1" y="693056"/>
                  </a:lnTo>
                  <a:lnTo>
                    <a:pt x="0" y="693056"/>
                  </a:lnTo>
                  <a:close/>
                </a:path>
              </a:pathLst>
            </a:custGeom>
            <a:solidFill>
              <a:srgbClr val="7F7F7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5" name="Freeform: Shape 6"/>
            <p:cNvSpPr/>
            <p:nvPr/>
          </p:nvSpPr>
          <p:spPr>
            <a:xfrm>
              <a:off x="3364221" y="2771844"/>
              <a:ext cx="1181395" cy="1309640"/>
            </a:xfrm>
            <a:custGeom>
              <a:avLst/>
              <a:gdLst>
                <a:gd name="connsiteX0" fmla="*/ 1920719 w 2574384"/>
                <a:gd name="connsiteY0" fmla="*/ 0 h 2853844"/>
                <a:gd name="connsiteX1" fmla="*/ 2377919 w 2574384"/>
                <a:gd name="connsiteY1" fmla="*/ 457200 h 2853844"/>
                <a:gd name="connsiteX2" fmla="*/ 2299837 w 2574384"/>
                <a:gd name="connsiteY2" fmla="*/ 712825 h 2853844"/>
                <a:gd name="connsiteX3" fmla="*/ 2281934 w 2574384"/>
                <a:gd name="connsiteY3" fmla="*/ 734523 h 2853844"/>
                <a:gd name="connsiteX4" fmla="*/ 2574383 w 2574384"/>
                <a:gd name="connsiteY4" fmla="*/ 891985 h 2853844"/>
                <a:gd name="connsiteX5" fmla="*/ 2574384 w 2574384"/>
                <a:gd name="connsiteY5" fmla="*/ 891985 h 2853844"/>
                <a:gd name="connsiteX6" fmla="*/ 2574384 w 2574384"/>
                <a:gd name="connsiteY6" fmla="*/ 2160788 h 2853844"/>
                <a:gd name="connsiteX7" fmla="*/ 2574383 w 2574384"/>
                <a:gd name="connsiteY7" fmla="*/ 2160788 h 2853844"/>
                <a:gd name="connsiteX8" fmla="*/ 1287192 w 2574384"/>
                <a:gd name="connsiteY8" fmla="*/ 2853844 h 2853844"/>
                <a:gd name="connsiteX9" fmla="*/ 0 w 2574384"/>
                <a:gd name="connsiteY9" fmla="*/ 2160788 h 2853844"/>
                <a:gd name="connsiteX10" fmla="*/ 1 w 2574384"/>
                <a:gd name="connsiteY10" fmla="*/ 2160788 h 2853844"/>
                <a:gd name="connsiteX11" fmla="*/ 1 w 2574384"/>
                <a:gd name="connsiteY11" fmla="*/ 891985 h 2853844"/>
                <a:gd name="connsiteX12" fmla="*/ 0 w 2574384"/>
                <a:gd name="connsiteY12" fmla="*/ 891985 h 2853844"/>
                <a:gd name="connsiteX13" fmla="*/ 1287192 w 2574384"/>
                <a:gd name="connsiteY13" fmla="*/ 198928 h 2853844"/>
                <a:gd name="connsiteX14" fmla="*/ 1490412 w 2574384"/>
                <a:gd name="connsiteY14" fmla="*/ 308347 h 2853844"/>
                <a:gd name="connsiteX15" fmla="*/ 1499448 w 2574384"/>
                <a:gd name="connsiteY15" fmla="*/ 279237 h 2853844"/>
                <a:gd name="connsiteX16" fmla="*/ 1920719 w 2574384"/>
                <a:gd name="connsiteY16" fmla="*/ 0 h 28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4384" h="2853844">
                  <a:moveTo>
                    <a:pt x="1920719" y="0"/>
                  </a:moveTo>
                  <a:cubicBezTo>
                    <a:pt x="2173224" y="0"/>
                    <a:pt x="2377919" y="204695"/>
                    <a:pt x="2377919" y="457200"/>
                  </a:cubicBezTo>
                  <a:cubicBezTo>
                    <a:pt x="2377919" y="551890"/>
                    <a:pt x="2349134" y="639856"/>
                    <a:pt x="2299837" y="712825"/>
                  </a:cubicBezTo>
                  <a:lnTo>
                    <a:pt x="2281934" y="734523"/>
                  </a:lnTo>
                  <a:lnTo>
                    <a:pt x="2574383" y="891985"/>
                  </a:lnTo>
                  <a:lnTo>
                    <a:pt x="2574384" y="891985"/>
                  </a:lnTo>
                  <a:lnTo>
                    <a:pt x="2574384" y="2160788"/>
                  </a:lnTo>
                  <a:lnTo>
                    <a:pt x="2574383" y="2160788"/>
                  </a:lnTo>
                  <a:lnTo>
                    <a:pt x="1287192" y="2853844"/>
                  </a:lnTo>
                  <a:lnTo>
                    <a:pt x="0" y="2160788"/>
                  </a:lnTo>
                  <a:lnTo>
                    <a:pt x="1" y="2160788"/>
                  </a:lnTo>
                  <a:lnTo>
                    <a:pt x="1" y="891985"/>
                  </a:lnTo>
                  <a:lnTo>
                    <a:pt x="0" y="891985"/>
                  </a:lnTo>
                  <a:lnTo>
                    <a:pt x="1287192" y="198928"/>
                  </a:lnTo>
                  <a:lnTo>
                    <a:pt x="1490412" y="308347"/>
                  </a:lnTo>
                  <a:lnTo>
                    <a:pt x="1499448" y="279237"/>
                  </a:lnTo>
                  <a:cubicBezTo>
                    <a:pt x="1568855" y="115141"/>
                    <a:pt x="1731340" y="0"/>
                    <a:pt x="1920719" y="0"/>
                  </a:cubicBezTo>
                  <a:close/>
                </a:path>
              </a:pathLst>
            </a:custGeom>
            <a:solidFill>
              <a:srgbClr val="0070C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8" name="Freeform: Shape 7"/>
            <p:cNvSpPr/>
            <p:nvPr/>
          </p:nvSpPr>
          <p:spPr>
            <a:xfrm>
              <a:off x="4584940" y="2771844"/>
              <a:ext cx="1181395" cy="1309640"/>
            </a:xfrm>
            <a:custGeom>
              <a:avLst/>
              <a:gdLst>
                <a:gd name="connsiteX0" fmla="*/ 651909 w 2574384"/>
                <a:gd name="connsiteY0" fmla="*/ 0 h 2853844"/>
                <a:gd name="connsiteX1" fmla="*/ 1073180 w 2574384"/>
                <a:gd name="connsiteY1" fmla="*/ 279237 h 2853844"/>
                <a:gd name="connsiteX2" fmla="*/ 1082468 w 2574384"/>
                <a:gd name="connsiteY2" fmla="*/ 309157 h 2853844"/>
                <a:gd name="connsiteX3" fmla="*/ 1287192 w 2574384"/>
                <a:gd name="connsiteY3" fmla="*/ 198928 h 2853844"/>
                <a:gd name="connsiteX4" fmla="*/ 2574383 w 2574384"/>
                <a:gd name="connsiteY4" fmla="*/ 891985 h 2853844"/>
                <a:gd name="connsiteX5" fmla="*/ 2574384 w 2574384"/>
                <a:gd name="connsiteY5" fmla="*/ 891985 h 2853844"/>
                <a:gd name="connsiteX6" fmla="*/ 2574384 w 2574384"/>
                <a:gd name="connsiteY6" fmla="*/ 2160788 h 2853844"/>
                <a:gd name="connsiteX7" fmla="*/ 2574383 w 2574384"/>
                <a:gd name="connsiteY7" fmla="*/ 2160788 h 2853844"/>
                <a:gd name="connsiteX8" fmla="*/ 1287192 w 2574384"/>
                <a:gd name="connsiteY8" fmla="*/ 2853844 h 2853844"/>
                <a:gd name="connsiteX9" fmla="*/ 0 w 2574384"/>
                <a:gd name="connsiteY9" fmla="*/ 2160788 h 2853844"/>
                <a:gd name="connsiteX10" fmla="*/ 1 w 2574384"/>
                <a:gd name="connsiteY10" fmla="*/ 2160788 h 2853844"/>
                <a:gd name="connsiteX11" fmla="*/ 1 w 2574384"/>
                <a:gd name="connsiteY11" fmla="*/ 891985 h 2853844"/>
                <a:gd name="connsiteX12" fmla="*/ 0 w 2574384"/>
                <a:gd name="connsiteY12" fmla="*/ 891985 h 2853844"/>
                <a:gd name="connsiteX13" fmla="*/ 291234 w 2574384"/>
                <a:gd name="connsiteY13" fmla="*/ 735177 h 2853844"/>
                <a:gd name="connsiteX14" fmla="*/ 272791 w 2574384"/>
                <a:gd name="connsiteY14" fmla="*/ 712825 h 2853844"/>
                <a:gd name="connsiteX15" fmla="*/ 194709 w 2574384"/>
                <a:gd name="connsiteY15" fmla="*/ 457200 h 2853844"/>
                <a:gd name="connsiteX16" fmla="*/ 651909 w 2574384"/>
                <a:gd name="connsiteY16" fmla="*/ 0 h 28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4384" h="2853844">
                  <a:moveTo>
                    <a:pt x="651909" y="0"/>
                  </a:moveTo>
                  <a:cubicBezTo>
                    <a:pt x="841288" y="0"/>
                    <a:pt x="1003773" y="115141"/>
                    <a:pt x="1073180" y="279237"/>
                  </a:cubicBezTo>
                  <a:lnTo>
                    <a:pt x="1082468" y="309157"/>
                  </a:lnTo>
                  <a:lnTo>
                    <a:pt x="1287192" y="198928"/>
                  </a:lnTo>
                  <a:lnTo>
                    <a:pt x="2574383" y="891985"/>
                  </a:lnTo>
                  <a:lnTo>
                    <a:pt x="2574384" y="891985"/>
                  </a:lnTo>
                  <a:lnTo>
                    <a:pt x="2574384" y="2160788"/>
                  </a:lnTo>
                  <a:lnTo>
                    <a:pt x="2574383" y="2160788"/>
                  </a:lnTo>
                  <a:lnTo>
                    <a:pt x="1287192" y="2853844"/>
                  </a:lnTo>
                  <a:lnTo>
                    <a:pt x="0" y="2160788"/>
                  </a:lnTo>
                  <a:lnTo>
                    <a:pt x="1" y="2160788"/>
                  </a:lnTo>
                  <a:lnTo>
                    <a:pt x="1" y="891985"/>
                  </a:lnTo>
                  <a:lnTo>
                    <a:pt x="0" y="891985"/>
                  </a:lnTo>
                  <a:lnTo>
                    <a:pt x="291234" y="735177"/>
                  </a:lnTo>
                  <a:lnTo>
                    <a:pt x="272791" y="712825"/>
                  </a:lnTo>
                  <a:cubicBezTo>
                    <a:pt x="223494" y="639856"/>
                    <a:pt x="194709" y="551890"/>
                    <a:pt x="194709" y="457200"/>
                  </a:cubicBezTo>
                  <a:cubicBezTo>
                    <a:pt x="194709" y="204695"/>
                    <a:pt x="399404" y="0"/>
                    <a:pt x="651909" y="0"/>
                  </a:cubicBezTo>
                  <a:close/>
                </a:path>
              </a:pathLst>
            </a:custGeom>
            <a:solidFill>
              <a:srgbClr val="7F7F7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9" name="Freeform: Shape 8"/>
            <p:cNvSpPr/>
            <p:nvPr/>
          </p:nvSpPr>
          <p:spPr>
            <a:xfrm>
              <a:off x="3630788" y="1471958"/>
              <a:ext cx="914828" cy="806335"/>
            </a:xfrm>
            <a:custGeom>
              <a:avLst/>
              <a:gdLst>
                <a:gd name="connsiteX0" fmla="*/ 1993508 w 1993508"/>
                <a:gd name="connsiteY0" fmla="*/ 0 h 1757088"/>
                <a:gd name="connsiteX1" fmla="*/ 1993508 w 1993508"/>
                <a:gd name="connsiteY1" fmla="*/ 903512 h 1757088"/>
                <a:gd name="connsiteX2" fmla="*/ 1993507 w 1993508"/>
                <a:gd name="connsiteY2" fmla="*/ 903512 h 1757088"/>
                <a:gd name="connsiteX3" fmla="*/ 1726010 w 1993508"/>
                <a:gd name="connsiteY3" fmla="*/ 1047539 h 1757088"/>
                <a:gd name="connsiteX4" fmla="*/ 1766385 w 1993508"/>
                <a:gd name="connsiteY4" fmla="*/ 1121925 h 1757088"/>
                <a:gd name="connsiteX5" fmla="*/ 1802314 w 1993508"/>
                <a:gd name="connsiteY5" fmla="*/ 1299888 h 1757088"/>
                <a:gd name="connsiteX6" fmla="*/ 1345114 w 1993508"/>
                <a:gd name="connsiteY6" fmla="*/ 1757088 h 1757088"/>
                <a:gd name="connsiteX7" fmla="*/ 965996 w 1993508"/>
                <a:gd name="connsiteY7" fmla="*/ 1555513 h 1757088"/>
                <a:gd name="connsiteX8" fmla="*/ 924513 w 1993508"/>
                <a:gd name="connsiteY8" fmla="*/ 1479085 h 1757088"/>
                <a:gd name="connsiteX9" fmla="*/ 706316 w 1993508"/>
                <a:gd name="connsiteY9" fmla="*/ 1596568 h 1757088"/>
                <a:gd name="connsiteX10" fmla="*/ 0 w 1993508"/>
                <a:gd name="connsiteY10" fmla="*/ 1216270 h 1757088"/>
                <a:gd name="connsiteX11" fmla="*/ 3060 w 1993508"/>
                <a:gd name="connsiteY11" fmla="*/ 1209917 h 1757088"/>
                <a:gd name="connsiteX12" fmla="*/ 1803031 w 1993508"/>
                <a:gd name="connsiteY12" fmla="*/ 9618 h 175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3508" h="1757088">
                  <a:moveTo>
                    <a:pt x="1993508" y="0"/>
                  </a:moveTo>
                  <a:lnTo>
                    <a:pt x="1993508" y="903512"/>
                  </a:lnTo>
                  <a:lnTo>
                    <a:pt x="1993507" y="903512"/>
                  </a:lnTo>
                  <a:lnTo>
                    <a:pt x="1726010" y="1047539"/>
                  </a:lnTo>
                  <a:lnTo>
                    <a:pt x="1766385" y="1121925"/>
                  </a:lnTo>
                  <a:cubicBezTo>
                    <a:pt x="1789521" y="1176624"/>
                    <a:pt x="1802314" y="1236762"/>
                    <a:pt x="1802314" y="1299888"/>
                  </a:cubicBezTo>
                  <a:cubicBezTo>
                    <a:pt x="1802314" y="1552393"/>
                    <a:pt x="1597619" y="1757088"/>
                    <a:pt x="1345114" y="1757088"/>
                  </a:cubicBezTo>
                  <a:cubicBezTo>
                    <a:pt x="1187298" y="1757088"/>
                    <a:pt x="1048159" y="1677129"/>
                    <a:pt x="965996" y="1555513"/>
                  </a:cubicBezTo>
                  <a:lnTo>
                    <a:pt x="924513" y="1479085"/>
                  </a:lnTo>
                  <a:lnTo>
                    <a:pt x="706316" y="1596568"/>
                  </a:lnTo>
                  <a:lnTo>
                    <a:pt x="0" y="1216270"/>
                  </a:lnTo>
                  <a:lnTo>
                    <a:pt x="3060" y="1209917"/>
                  </a:lnTo>
                  <a:cubicBezTo>
                    <a:pt x="359655" y="553485"/>
                    <a:pt x="1024331" y="88700"/>
                    <a:pt x="1803031" y="9618"/>
                  </a:cubicBezTo>
                  <a:close/>
                </a:path>
              </a:pathLst>
            </a:custGeom>
            <a:solidFill>
              <a:srgbClr val="778495">
                <a:alpha val="50000"/>
              </a:srgbClr>
            </a:solidFill>
            <a:ln w="285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2" name="Freeform: Shape 9"/>
            <p:cNvSpPr/>
            <p:nvPr/>
          </p:nvSpPr>
          <p:spPr>
            <a:xfrm>
              <a:off x="4584940" y="1471796"/>
              <a:ext cx="917390" cy="806498"/>
            </a:xfrm>
            <a:custGeom>
              <a:avLst/>
              <a:gdLst>
                <a:gd name="connsiteX0" fmla="*/ 1 w 1999090"/>
                <a:gd name="connsiteY0" fmla="*/ 0 h 1757443"/>
                <a:gd name="connsiteX1" fmla="*/ 197506 w 1999090"/>
                <a:gd name="connsiteY1" fmla="*/ 9973 h 1757443"/>
                <a:gd name="connsiteX2" fmla="*/ 1997477 w 1999090"/>
                <a:gd name="connsiteY2" fmla="*/ 1210272 h 1757443"/>
                <a:gd name="connsiteX3" fmla="*/ 1999090 w 1999090"/>
                <a:gd name="connsiteY3" fmla="*/ 1213620 h 1757443"/>
                <a:gd name="connsiteX4" fmla="*/ 1287192 w 1999090"/>
                <a:gd name="connsiteY4" fmla="*/ 1596923 h 1757443"/>
                <a:gd name="connsiteX5" fmla="*/ 1071715 w 1999090"/>
                <a:gd name="connsiteY5" fmla="*/ 1480905 h 1757443"/>
                <a:gd name="connsiteX6" fmla="*/ 1031027 w 1999090"/>
                <a:gd name="connsiteY6" fmla="*/ 1555868 h 1757443"/>
                <a:gd name="connsiteX7" fmla="*/ 651909 w 1999090"/>
                <a:gd name="connsiteY7" fmla="*/ 1757443 h 1757443"/>
                <a:gd name="connsiteX8" fmla="*/ 194709 w 1999090"/>
                <a:gd name="connsiteY8" fmla="*/ 1300243 h 1757443"/>
                <a:gd name="connsiteX9" fmla="*/ 230638 w 1999090"/>
                <a:gd name="connsiteY9" fmla="*/ 1122280 h 1757443"/>
                <a:gd name="connsiteX10" fmla="*/ 270218 w 1999090"/>
                <a:gd name="connsiteY10" fmla="*/ 1049359 h 1757443"/>
                <a:gd name="connsiteX11" fmla="*/ 0 w 1999090"/>
                <a:gd name="connsiteY11" fmla="*/ 903867 h 1757443"/>
                <a:gd name="connsiteX12" fmla="*/ 1 w 1999090"/>
                <a:gd name="connsiteY12" fmla="*/ 903867 h 175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9090" h="1757443">
                  <a:moveTo>
                    <a:pt x="1" y="0"/>
                  </a:moveTo>
                  <a:lnTo>
                    <a:pt x="197506" y="9973"/>
                  </a:lnTo>
                  <a:cubicBezTo>
                    <a:pt x="976206" y="89055"/>
                    <a:pt x="1640882" y="553840"/>
                    <a:pt x="1997477" y="1210272"/>
                  </a:cubicBezTo>
                  <a:lnTo>
                    <a:pt x="1999090" y="1213620"/>
                  </a:lnTo>
                  <a:lnTo>
                    <a:pt x="1287192" y="1596923"/>
                  </a:lnTo>
                  <a:lnTo>
                    <a:pt x="1071715" y="1480905"/>
                  </a:lnTo>
                  <a:lnTo>
                    <a:pt x="1031027" y="1555868"/>
                  </a:lnTo>
                  <a:cubicBezTo>
                    <a:pt x="948865" y="1677484"/>
                    <a:pt x="809725" y="1757443"/>
                    <a:pt x="651909" y="1757443"/>
                  </a:cubicBezTo>
                  <a:cubicBezTo>
                    <a:pt x="399404" y="1757443"/>
                    <a:pt x="194709" y="1552748"/>
                    <a:pt x="194709" y="1300243"/>
                  </a:cubicBezTo>
                  <a:cubicBezTo>
                    <a:pt x="194709" y="1237117"/>
                    <a:pt x="207502" y="1176979"/>
                    <a:pt x="230638" y="1122280"/>
                  </a:cubicBezTo>
                  <a:lnTo>
                    <a:pt x="270218" y="1049359"/>
                  </a:lnTo>
                  <a:lnTo>
                    <a:pt x="0" y="903867"/>
                  </a:lnTo>
                  <a:lnTo>
                    <a:pt x="1" y="903867"/>
                  </a:lnTo>
                  <a:close/>
                </a:path>
              </a:pathLst>
            </a:custGeom>
            <a:solidFill>
              <a:srgbClr val="778495">
                <a:alpha val="50000"/>
              </a:srgbClr>
            </a:solidFill>
            <a:ln w="285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3" name="Freeform: Shape 10"/>
            <p:cNvSpPr/>
            <p:nvPr/>
          </p:nvSpPr>
          <p:spPr>
            <a:xfrm>
              <a:off x="4973457" y="2062263"/>
              <a:ext cx="656432" cy="943237"/>
            </a:xfrm>
            <a:custGeom>
              <a:avLst/>
              <a:gdLst>
                <a:gd name="connsiteX0" fmla="*/ 1187673 w 1430435"/>
                <a:gd name="connsiteY0" fmla="*/ 0 h 2055413"/>
                <a:gd name="connsiteX1" fmla="*/ 1248402 w 1430435"/>
                <a:gd name="connsiteY1" fmla="*/ 126065 h 2055413"/>
                <a:gd name="connsiteX2" fmla="*/ 1430435 w 1430435"/>
                <a:gd name="connsiteY2" fmla="*/ 1027706 h 2055413"/>
                <a:gd name="connsiteX3" fmla="*/ 1248402 w 1430435"/>
                <a:gd name="connsiteY3" fmla="*/ 1929347 h 2055413"/>
                <a:gd name="connsiteX4" fmla="*/ 1187673 w 1430435"/>
                <a:gd name="connsiteY4" fmla="*/ 2055413 h 2055413"/>
                <a:gd name="connsiteX5" fmla="*/ 457200 w 1430435"/>
                <a:gd name="connsiteY5" fmla="*/ 1662108 h 2055413"/>
                <a:gd name="connsiteX6" fmla="*/ 457201 w 1430435"/>
                <a:gd name="connsiteY6" fmla="*/ 1662108 h 2055413"/>
                <a:gd name="connsiteX7" fmla="*/ 457201 w 1430435"/>
                <a:gd name="connsiteY7" fmla="*/ 1484906 h 2055413"/>
                <a:gd name="connsiteX8" fmla="*/ 457200 w 1430435"/>
                <a:gd name="connsiteY8" fmla="*/ 1484906 h 2055413"/>
                <a:gd name="connsiteX9" fmla="*/ 0 w 1430435"/>
                <a:gd name="connsiteY9" fmla="*/ 1027706 h 2055413"/>
                <a:gd name="connsiteX10" fmla="*/ 457200 w 1430435"/>
                <a:gd name="connsiteY10" fmla="*/ 570506 h 2055413"/>
                <a:gd name="connsiteX11" fmla="*/ 457201 w 1430435"/>
                <a:gd name="connsiteY11" fmla="*/ 570506 h 2055413"/>
                <a:gd name="connsiteX12" fmla="*/ 457201 w 1430435"/>
                <a:gd name="connsiteY12" fmla="*/ 393304 h 2055413"/>
                <a:gd name="connsiteX13" fmla="*/ 457200 w 1430435"/>
                <a:gd name="connsiteY13" fmla="*/ 393304 h 205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0435" h="2055413">
                  <a:moveTo>
                    <a:pt x="1187673" y="0"/>
                  </a:moveTo>
                  <a:lnTo>
                    <a:pt x="1248402" y="126065"/>
                  </a:lnTo>
                  <a:cubicBezTo>
                    <a:pt x="1365618" y="403194"/>
                    <a:pt x="1430435" y="707881"/>
                    <a:pt x="1430435" y="1027706"/>
                  </a:cubicBezTo>
                  <a:cubicBezTo>
                    <a:pt x="1430435" y="1347532"/>
                    <a:pt x="1365618" y="1652219"/>
                    <a:pt x="1248402" y="1929347"/>
                  </a:cubicBezTo>
                  <a:lnTo>
                    <a:pt x="1187673" y="2055413"/>
                  </a:lnTo>
                  <a:lnTo>
                    <a:pt x="457200" y="1662108"/>
                  </a:lnTo>
                  <a:lnTo>
                    <a:pt x="457201" y="1662108"/>
                  </a:lnTo>
                  <a:lnTo>
                    <a:pt x="457201" y="1484906"/>
                  </a:lnTo>
                  <a:lnTo>
                    <a:pt x="457200" y="1484906"/>
                  </a:lnTo>
                  <a:cubicBezTo>
                    <a:pt x="204695" y="1484906"/>
                    <a:pt x="0" y="1280211"/>
                    <a:pt x="0" y="1027706"/>
                  </a:cubicBezTo>
                  <a:cubicBezTo>
                    <a:pt x="0" y="775201"/>
                    <a:pt x="204695" y="570506"/>
                    <a:pt x="457200" y="570506"/>
                  </a:cubicBezTo>
                  <a:lnTo>
                    <a:pt x="457201" y="570506"/>
                  </a:lnTo>
                  <a:lnTo>
                    <a:pt x="457201" y="393304"/>
                  </a:lnTo>
                  <a:lnTo>
                    <a:pt x="457200" y="393304"/>
                  </a:lnTo>
                  <a:close/>
                </a:path>
              </a:pathLst>
            </a:custGeom>
            <a:solidFill>
              <a:srgbClr val="778495">
                <a:alpha val="50000"/>
              </a:srgbClr>
            </a:solidFill>
            <a:ln w="285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4" name="Freeform: Shape 11"/>
            <p:cNvSpPr/>
            <p:nvPr/>
          </p:nvSpPr>
          <p:spPr>
            <a:xfrm>
              <a:off x="4584940" y="2771844"/>
              <a:ext cx="917390" cy="824123"/>
            </a:xfrm>
            <a:custGeom>
              <a:avLst/>
              <a:gdLst>
                <a:gd name="connsiteX0" fmla="*/ 651909 w 1999090"/>
                <a:gd name="connsiteY0" fmla="*/ 0 h 1795851"/>
                <a:gd name="connsiteX1" fmla="*/ 1073180 w 1999090"/>
                <a:gd name="connsiteY1" fmla="*/ 279237 h 1795851"/>
                <a:gd name="connsiteX2" fmla="*/ 1082468 w 1999090"/>
                <a:gd name="connsiteY2" fmla="*/ 309157 h 1795851"/>
                <a:gd name="connsiteX3" fmla="*/ 1287192 w 1999090"/>
                <a:gd name="connsiteY3" fmla="*/ 198928 h 1795851"/>
                <a:gd name="connsiteX4" fmla="*/ 1999090 w 1999090"/>
                <a:gd name="connsiteY4" fmla="*/ 582232 h 1795851"/>
                <a:gd name="connsiteX5" fmla="*/ 1997477 w 1999090"/>
                <a:gd name="connsiteY5" fmla="*/ 585580 h 1795851"/>
                <a:gd name="connsiteX6" fmla="*/ 197506 w 1999090"/>
                <a:gd name="connsiteY6" fmla="*/ 1785878 h 1795851"/>
                <a:gd name="connsiteX7" fmla="*/ 1 w 1999090"/>
                <a:gd name="connsiteY7" fmla="*/ 1795851 h 1795851"/>
                <a:gd name="connsiteX8" fmla="*/ 1 w 1999090"/>
                <a:gd name="connsiteY8" fmla="*/ 891985 h 1795851"/>
                <a:gd name="connsiteX9" fmla="*/ 0 w 1999090"/>
                <a:gd name="connsiteY9" fmla="*/ 891985 h 1795851"/>
                <a:gd name="connsiteX10" fmla="*/ 291234 w 1999090"/>
                <a:gd name="connsiteY10" fmla="*/ 735177 h 1795851"/>
                <a:gd name="connsiteX11" fmla="*/ 272791 w 1999090"/>
                <a:gd name="connsiteY11" fmla="*/ 712825 h 1795851"/>
                <a:gd name="connsiteX12" fmla="*/ 194709 w 1999090"/>
                <a:gd name="connsiteY12" fmla="*/ 457200 h 1795851"/>
                <a:gd name="connsiteX13" fmla="*/ 651909 w 1999090"/>
                <a:gd name="connsiteY13" fmla="*/ 0 h 179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9090" h="1795851">
                  <a:moveTo>
                    <a:pt x="651909" y="0"/>
                  </a:moveTo>
                  <a:cubicBezTo>
                    <a:pt x="841288" y="0"/>
                    <a:pt x="1003773" y="115141"/>
                    <a:pt x="1073180" y="279237"/>
                  </a:cubicBezTo>
                  <a:lnTo>
                    <a:pt x="1082468" y="309157"/>
                  </a:lnTo>
                  <a:lnTo>
                    <a:pt x="1287192" y="198928"/>
                  </a:lnTo>
                  <a:lnTo>
                    <a:pt x="1999090" y="582232"/>
                  </a:lnTo>
                  <a:lnTo>
                    <a:pt x="1997477" y="585580"/>
                  </a:lnTo>
                  <a:cubicBezTo>
                    <a:pt x="1640882" y="1242012"/>
                    <a:pt x="976206" y="1706797"/>
                    <a:pt x="197506" y="1785878"/>
                  </a:cubicBezTo>
                  <a:lnTo>
                    <a:pt x="1" y="1795851"/>
                  </a:lnTo>
                  <a:lnTo>
                    <a:pt x="1" y="891985"/>
                  </a:lnTo>
                  <a:lnTo>
                    <a:pt x="0" y="891985"/>
                  </a:lnTo>
                  <a:lnTo>
                    <a:pt x="291234" y="735177"/>
                  </a:lnTo>
                  <a:lnTo>
                    <a:pt x="272791" y="712825"/>
                  </a:lnTo>
                  <a:cubicBezTo>
                    <a:pt x="223494" y="639856"/>
                    <a:pt x="194709" y="551890"/>
                    <a:pt x="194709" y="457200"/>
                  </a:cubicBezTo>
                  <a:cubicBezTo>
                    <a:pt x="194709" y="204695"/>
                    <a:pt x="399404" y="0"/>
                    <a:pt x="651909" y="0"/>
                  </a:cubicBezTo>
                  <a:close/>
                </a:path>
              </a:pathLst>
            </a:custGeom>
            <a:solidFill>
              <a:srgbClr val="778495">
                <a:alpha val="50000"/>
              </a:srgbClr>
            </a:solidFill>
            <a:ln w="285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5" name="Freeform: Shape 12"/>
            <p:cNvSpPr/>
            <p:nvPr/>
          </p:nvSpPr>
          <p:spPr>
            <a:xfrm>
              <a:off x="3503894" y="2062263"/>
              <a:ext cx="643375" cy="943238"/>
            </a:xfrm>
            <a:custGeom>
              <a:avLst/>
              <a:gdLst>
                <a:gd name="connsiteX0" fmla="*/ 242762 w 1401984"/>
                <a:gd name="connsiteY0" fmla="*/ 0 h 2055414"/>
                <a:gd name="connsiteX1" fmla="*/ 973235 w 1401984"/>
                <a:gd name="connsiteY1" fmla="*/ 393305 h 2055414"/>
                <a:gd name="connsiteX2" fmla="*/ 973236 w 1401984"/>
                <a:gd name="connsiteY2" fmla="*/ 393305 h 2055414"/>
                <a:gd name="connsiteX3" fmla="*/ 973236 w 1401984"/>
                <a:gd name="connsiteY3" fmla="*/ 554171 h 2055414"/>
                <a:gd name="connsiteX4" fmla="*/ 1036926 w 1401984"/>
                <a:gd name="connsiteY4" fmla="*/ 560592 h 2055414"/>
                <a:gd name="connsiteX5" fmla="*/ 1401984 w 1401984"/>
                <a:gd name="connsiteY5" fmla="*/ 1008503 h 2055414"/>
                <a:gd name="connsiteX6" fmla="*/ 1036926 w 1401984"/>
                <a:gd name="connsiteY6" fmla="*/ 1456415 h 2055414"/>
                <a:gd name="connsiteX7" fmla="*/ 973236 w 1401984"/>
                <a:gd name="connsiteY7" fmla="*/ 1462835 h 2055414"/>
                <a:gd name="connsiteX8" fmla="*/ 973236 w 1401984"/>
                <a:gd name="connsiteY8" fmla="*/ 1662109 h 2055414"/>
                <a:gd name="connsiteX9" fmla="*/ 973235 w 1401984"/>
                <a:gd name="connsiteY9" fmla="*/ 1662109 h 2055414"/>
                <a:gd name="connsiteX10" fmla="*/ 242762 w 1401984"/>
                <a:gd name="connsiteY10" fmla="*/ 2055414 h 2055414"/>
                <a:gd name="connsiteX11" fmla="*/ 182033 w 1401984"/>
                <a:gd name="connsiteY11" fmla="*/ 1929348 h 2055414"/>
                <a:gd name="connsiteX12" fmla="*/ 0 w 1401984"/>
                <a:gd name="connsiteY12" fmla="*/ 1027707 h 2055414"/>
                <a:gd name="connsiteX13" fmla="*/ 182033 w 1401984"/>
                <a:gd name="connsiteY13" fmla="*/ 126066 h 2055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1984" h="2055414">
                  <a:moveTo>
                    <a:pt x="242762" y="0"/>
                  </a:moveTo>
                  <a:lnTo>
                    <a:pt x="973235" y="393305"/>
                  </a:lnTo>
                  <a:lnTo>
                    <a:pt x="973236" y="393305"/>
                  </a:lnTo>
                  <a:lnTo>
                    <a:pt x="973236" y="554171"/>
                  </a:lnTo>
                  <a:lnTo>
                    <a:pt x="1036926" y="560592"/>
                  </a:lnTo>
                  <a:cubicBezTo>
                    <a:pt x="1245264" y="603224"/>
                    <a:pt x="1401984" y="787561"/>
                    <a:pt x="1401984" y="1008503"/>
                  </a:cubicBezTo>
                  <a:cubicBezTo>
                    <a:pt x="1401984" y="1229445"/>
                    <a:pt x="1245264" y="1413782"/>
                    <a:pt x="1036926" y="1456415"/>
                  </a:cubicBezTo>
                  <a:lnTo>
                    <a:pt x="973236" y="1462835"/>
                  </a:lnTo>
                  <a:lnTo>
                    <a:pt x="973236" y="1662109"/>
                  </a:lnTo>
                  <a:lnTo>
                    <a:pt x="973235" y="1662109"/>
                  </a:lnTo>
                  <a:lnTo>
                    <a:pt x="242762" y="2055414"/>
                  </a:lnTo>
                  <a:lnTo>
                    <a:pt x="182033" y="1929348"/>
                  </a:lnTo>
                  <a:cubicBezTo>
                    <a:pt x="64818" y="1652220"/>
                    <a:pt x="0" y="1347533"/>
                    <a:pt x="0" y="1027707"/>
                  </a:cubicBezTo>
                  <a:cubicBezTo>
                    <a:pt x="0" y="707882"/>
                    <a:pt x="64818" y="403195"/>
                    <a:pt x="182033" y="126066"/>
                  </a:cubicBezTo>
                  <a:close/>
                </a:path>
              </a:pathLst>
            </a:custGeom>
            <a:solidFill>
              <a:srgbClr val="778495">
                <a:alpha val="50000"/>
              </a:srgbClr>
            </a:solidFill>
            <a:ln w="285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6" name="Freeform: Shape 13"/>
            <p:cNvSpPr/>
            <p:nvPr/>
          </p:nvSpPr>
          <p:spPr>
            <a:xfrm>
              <a:off x="3630788" y="2771844"/>
              <a:ext cx="914828" cy="823961"/>
            </a:xfrm>
            <a:custGeom>
              <a:avLst/>
              <a:gdLst>
                <a:gd name="connsiteX0" fmla="*/ 1339843 w 1993508"/>
                <a:gd name="connsiteY0" fmla="*/ 0 h 1795496"/>
                <a:gd name="connsiteX1" fmla="*/ 1797043 w 1993508"/>
                <a:gd name="connsiteY1" fmla="*/ 457200 h 1795496"/>
                <a:gd name="connsiteX2" fmla="*/ 1718961 w 1993508"/>
                <a:gd name="connsiteY2" fmla="*/ 712825 h 1795496"/>
                <a:gd name="connsiteX3" fmla="*/ 1701058 w 1993508"/>
                <a:gd name="connsiteY3" fmla="*/ 734523 h 1795496"/>
                <a:gd name="connsiteX4" fmla="*/ 1993507 w 1993508"/>
                <a:gd name="connsiteY4" fmla="*/ 891985 h 1795496"/>
                <a:gd name="connsiteX5" fmla="*/ 1993508 w 1993508"/>
                <a:gd name="connsiteY5" fmla="*/ 891985 h 1795496"/>
                <a:gd name="connsiteX6" fmla="*/ 1993508 w 1993508"/>
                <a:gd name="connsiteY6" fmla="*/ 1795496 h 1795496"/>
                <a:gd name="connsiteX7" fmla="*/ 1803031 w 1993508"/>
                <a:gd name="connsiteY7" fmla="*/ 1785878 h 1795496"/>
                <a:gd name="connsiteX8" fmla="*/ 3060 w 1993508"/>
                <a:gd name="connsiteY8" fmla="*/ 585580 h 1795496"/>
                <a:gd name="connsiteX9" fmla="*/ 0 w 1993508"/>
                <a:gd name="connsiteY9" fmla="*/ 579227 h 1795496"/>
                <a:gd name="connsiteX10" fmla="*/ 706316 w 1993508"/>
                <a:gd name="connsiteY10" fmla="*/ 198928 h 1795496"/>
                <a:gd name="connsiteX11" fmla="*/ 909536 w 1993508"/>
                <a:gd name="connsiteY11" fmla="*/ 308347 h 1795496"/>
                <a:gd name="connsiteX12" fmla="*/ 918572 w 1993508"/>
                <a:gd name="connsiteY12" fmla="*/ 279237 h 1795496"/>
                <a:gd name="connsiteX13" fmla="*/ 1339843 w 1993508"/>
                <a:gd name="connsiteY13" fmla="*/ 0 h 179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508" h="1795496">
                  <a:moveTo>
                    <a:pt x="1339843" y="0"/>
                  </a:moveTo>
                  <a:cubicBezTo>
                    <a:pt x="1592348" y="0"/>
                    <a:pt x="1797043" y="204695"/>
                    <a:pt x="1797043" y="457200"/>
                  </a:cubicBezTo>
                  <a:cubicBezTo>
                    <a:pt x="1797043" y="551890"/>
                    <a:pt x="1768258" y="639856"/>
                    <a:pt x="1718961" y="712825"/>
                  </a:cubicBezTo>
                  <a:lnTo>
                    <a:pt x="1701058" y="734523"/>
                  </a:lnTo>
                  <a:lnTo>
                    <a:pt x="1993507" y="891985"/>
                  </a:lnTo>
                  <a:lnTo>
                    <a:pt x="1993508" y="891985"/>
                  </a:lnTo>
                  <a:lnTo>
                    <a:pt x="1993508" y="1795496"/>
                  </a:lnTo>
                  <a:lnTo>
                    <a:pt x="1803031" y="1785878"/>
                  </a:lnTo>
                  <a:cubicBezTo>
                    <a:pt x="1024331" y="1706797"/>
                    <a:pt x="359655" y="1242012"/>
                    <a:pt x="3060" y="585580"/>
                  </a:cubicBezTo>
                  <a:lnTo>
                    <a:pt x="0" y="579227"/>
                  </a:lnTo>
                  <a:lnTo>
                    <a:pt x="706316" y="198928"/>
                  </a:lnTo>
                  <a:lnTo>
                    <a:pt x="909536" y="308347"/>
                  </a:lnTo>
                  <a:lnTo>
                    <a:pt x="918572" y="279237"/>
                  </a:lnTo>
                  <a:cubicBezTo>
                    <a:pt x="987979" y="115141"/>
                    <a:pt x="1150464" y="0"/>
                    <a:pt x="1339843" y="0"/>
                  </a:cubicBezTo>
                  <a:close/>
                </a:path>
              </a:pathLst>
            </a:custGeom>
            <a:solidFill>
              <a:srgbClr val="778495">
                <a:alpha val="50000"/>
              </a:srgbClr>
            </a:solidFill>
            <a:ln w="285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7" name="Freeform: Shape 14"/>
            <p:cNvSpPr/>
            <p:nvPr/>
          </p:nvSpPr>
          <p:spPr>
            <a:xfrm>
              <a:off x="3655133" y="2395170"/>
              <a:ext cx="265857" cy="259798"/>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0F0F0"/>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8" name="Freeform: Shape 15"/>
            <p:cNvSpPr/>
            <p:nvPr/>
          </p:nvSpPr>
          <p:spPr>
            <a:xfrm>
              <a:off x="4850358" y="3078917"/>
              <a:ext cx="217519" cy="265836"/>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rgbClr val="F0F0F0"/>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9" name="Freeform: Shape 16"/>
            <p:cNvSpPr/>
            <p:nvPr/>
          </p:nvSpPr>
          <p:spPr>
            <a:xfrm>
              <a:off x="4850358" y="1762062"/>
              <a:ext cx="265857" cy="26583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F0F0F0"/>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0" name="Freeform: Shape 17"/>
            <p:cNvSpPr/>
            <p:nvPr/>
          </p:nvSpPr>
          <p:spPr>
            <a:xfrm>
              <a:off x="5221860" y="2406014"/>
              <a:ext cx="265857" cy="241670"/>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rgbClr val="F0F0F0"/>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1" name="Freeform: Shape 18"/>
            <p:cNvSpPr/>
            <p:nvPr/>
          </p:nvSpPr>
          <p:spPr>
            <a:xfrm>
              <a:off x="4014342" y="1762062"/>
              <a:ext cx="265857" cy="241761"/>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F0F0F0"/>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2" name="Freeform: Shape 19"/>
            <p:cNvSpPr/>
            <p:nvPr/>
          </p:nvSpPr>
          <p:spPr>
            <a:xfrm>
              <a:off x="4013415" y="3075072"/>
              <a:ext cx="265858" cy="217502"/>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rgbClr val="F0F0F0"/>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3" name="TextBox 26"/>
            <p:cNvSpPr txBox="1"/>
            <p:nvPr/>
          </p:nvSpPr>
          <p:spPr>
            <a:xfrm>
              <a:off x="5116215" y="1238750"/>
              <a:ext cx="523220" cy="484748"/>
            </a:xfrm>
            <a:prstGeom prst="rect">
              <a:avLst/>
            </a:prstGeom>
            <a:noFill/>
          </p:spPr>
          <p:txBody>
            <a:bodyPr wrap="none">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0" cap="none" spc="0" normalizeH="0" baseline="0" noProof="0" dirty="0">
                  <a:ln>
                    <a:noFill/>
                  </a:ln>
                  <a:solidFill>
                    <a:srgbClr val="F0F0F0"/>
                  </a:solidFill>
                  <a:effectLst/>
                  <a:uLnTx/>
                  <a:uFillTx/>
                  <a:latin typeface="微软雅黑" panose="020B0503020204020204" pitchFamily="34" charset="-122"/>
                  <a:ea typeface="微软雅黑" panose="020B0503020204020204" pitchFamily="34" charset="-122"/>
                  <a:cs typeface="+mn-cs"/>
                  <a:sym typeface="+mn-lt"/>
                </a:rPr>
                <a:t>02</a:t>
              </a:r>
            </a:p>
          </p:txBody>
        </p:sp>
        <p:sp>
          <p:nvSpPr>
            <p:cNvPr id="54" name="TextBox 27"/>
            <p:cNvSpPr txBox="1"/>
            <p:nvPr/>
          </p:nvSpPr>
          <p:spPr>
            <a:xfrm>
              <a:off x="3569665" y="1236180"/>
              <a:ext cx="523220" cy="484748"/>
            </a:xfrm>
            <a:prstGeom prst="rect">
              <a:avLst/>
            </a:prstGeom>
            <a:noFill/>
          </p:spPr>
          <p:txBody>
            <a:bodyPr wrap="none">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0" i="0" u="none" strike="noStrike" kern="0" cap="none" spc="0" normalizeH="0" baseline="0" noProof="0" dirty="0">
                  <a:ln>
                    <a:noFill/>
                  </a:ln>
                  <a:solidFill>
                    <a:srgbClr val="F0F0F0"/>
                  </a:solidFill>
                  <a:effectLst/>
                  <a:uLnTx/>
                  <a:uFillTx/>
                  <a:latin typeface="微软雅黑" panose="020B0503020204020204" pitchFamily="34" charset="-122"/>
                  <a:ea typeface="微软雅黑" panose="020B0503020204020204" pitchFamily="34" charset="-122"/>
                  <a:cs typeface="+mn-cs"/>
                  <a:sym typeface="+mn-lt"/>
                </a:rPr>
                <a:t>01</a:t>
              </a:r>
            </a:p>
          </p:txBody>
        </p:sp>
        <p:sp>
          <p:nvSpPr>
            <p:cNvPr id="55" name="TextBox 30"/>
            <p:cNvSpPr txBox="1"/>
            <p:nvPr/>
          </p:nvSpPr>
          <p:spPr>
            <a:xfrm>
              <a:off x="3648653" y="3463038"/>
              <a:ext cx="523220" cy="484748"/>
            </a:xfrm>
            <a:prstGeom prst="rect">
              <a:avLst/>
            </a:prstGeom>
            <a:noFill/>
          </p:spPr>
          <p:txBody>
            <a:bodyPr wrap="none">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0" cap="none" spc="0" normalizeH="0" baseline="0" noProof="0" dirty="0">
                  <a:ln>
                    <a:noFill/>
                  </a:ln>
                  <a:solidFill>
                    <a:srgbClr val="F0F0F0"/>
                  </a:solidFill>
                  <a:effectLst/>
                  <a:uLnTx/>
                  <a:uFillTx/>
                  <a:latin typeface="微软雅黑" panose="020B0503020204020204" pitchFamily="34" charset="-122"/>
                  <a:ea typeface="微软雅黑" panose="020B0503020204020204" pitchFamily="34" charset="-122"/>
                  <a:cs typeface="+mn-cs"/>
                  <a:sym typeface="+mn-lt"/>
                </a:rPr>
                <a:t>04</a:t>
              </a:r>
            </a:p>
          </p:txBody>
        </p:sp>
        <p:sp>
          <p:nvSpPr>
            <p:cNvPr id="56" name="TextBox 31"/>
            <p:cNvSpPr txBox="1"/>
            <p:nvPr/>
          </p:nvSpPr>
          <p:spPr>
            <a:xfrm>
              <a:off x="5116215" y="3463038"/>
              <a:ext cx="523220" cy="484748"/>
            </a:xfrm>
            <a:prstGeom prst="rect">
              <a:avLst/>
            </a:prstGeom>
            <a:noFill/>
          </p:spPr>
          <p:txBody>
            <a:bodyPr wrap="none">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0" cap="none" spc="0" normalizeH="0" baseline="0" noProof="0" dirty="0">
                  <a:ln>
                    <a:noFill/>
                  </a:ln>
                  <a:solidFill>
                    <a:srgbClr val="F0F0F0"/>
                  </a:solidFill>
                  <a:effectLst/>
                  <a:uLnTx/>
                  <a:uFillTx/>
                  <a:latin typeface="微软雅黑" panose="020B0503020204020204" pitchFamily="34" charset="-122"/>
                  <a:ea typeface="微软雅黑" panose="020B0503020204020204" pitchFamily="34" charset="-122"/>
                  <a:cs typeface="+mn-cs"/>
                  <a:sym typeface="+mn-lt"/>
                </a:rPr>
                <a:t>03</a:t>
              </a:r>
            </a:p>
          </p:txBody>
        </p:sp>
      </p:grpSp>
      <p:grpSp>
        <p:nvGrpSpPr>
          <p:cNvPr id="57" name="组合 56"/>
          <p:cNvGrpSpPr/>
          <p:nvPr/>
        </p:nvGrpSpPr>
        <p:grpSpPr>
          <a:xfrm>
            <a:off x="2034061" y="3072307"/>
            <a:ext cx="8049260" cy="2701960"/>
            <a:chOff x="1088848" y="1335572"/>
            <a:chExt cx="6700894" cy="2701960"/>
          </a:xfrm>
        </p:grpSpPr>
        <p:sp>
          <p:nvSpPr>
            <p:cNvPr id="58" name="TextBox 36"/>
            <p:cNvSpPr txBox="1"/>
            <p:nvPr/>
          </p:nvSpPr>
          <p:spPr>
            <a:xfrm>
              <a:off x="5574855" y="1335572"/>
              <a:ext cx="2184228" cy="622671"/>
            </a:xfrm>
            <a:prstGeom prst="rect">
              <a:avLst/>
            </a:prstGeom>
          </p:spPr>
          <p:txBody>
            <a:bodyPr wrap="square">
              <a:spAutoFit/>
            </a:bodyPr>
            <a:lstStyle>
              <a:defPPr>
                <a:defRPr lang="zh-CN"/>
              </a:defPPr>
              <a:lvl1pPr algn="r" defTabSz="914400">
                <a:lnSpc>
                  <a:spcPct val="150000"/>
                </a:lnSpc>
                <a:defRPr sz="1200">
                  <a:solidFill>
                    <a:prstClr val="black">
                      <a:lumMod val="85000"/>
                      <a:lumOff val="15000"/>
                    </a:prstClr>
                  </a:solidFill>
                  <a:latin typeface="微软雅黑" panose="020B0503020204020204" pitchFamily="34" charset="-122"/>
                  <a:ea typeface="微软雅黑" panose="020B0503020204020204" pitchFamily="34" charset="-122"/>
                </a:defRPr>
              </a:lvl1pPr>
            </a:lstStyle>
            <a:p>
              <a:pPr marL="285750" indent="-285750" algn="just">
                <a:lnSpc>
                  <a:spcPts val="2200"/>
                </a:lnSpc>
                <a:buClr>
                  <a:schemeClr val="accent1">
                    <a:lumMod val="75000"/>
                  </a:schemeClr>
                </a:buClr>
                <a:buFont typeface="Arial" panose="020B0604020202020204" pitchFamily="34" charset="0"/>
                <a:buChar char="•"/>
                <a:defRPr/>
              </a:pPr>
              <a:r>
                <a:rPr lang="zh-CN" altLang="en-US" b="1" kern="0" dirty="0"/>
                <a:t>从开发模式来看，工业软件逐步走向标准化、开放化、生态化</a:t>
              </a:r>
              <a:endParaRPr lang="zh-CN" altLang="en-US" b="1" kern="0" dirty="0">
                <a:sym typeface="+mn-lt"/>
              </a:endParaRPr>
            </a:p>
          </p:txBody>
        </p:sp>
        <p:sp>
          <p:nvSpPr>
            <p:cNvPr id="59" name="TextBox 38"/>
            <p:cNvSpPr txBox="1"/>
            <p:nvPr/>
          </p:nvSpPr>
          <p:spPr>
            <a:xfrm>
              <a:off x="5605514" y="3142676"/>
              <a:ext cx="2184228" cy="622671"/>
            </a:xfrm>
            <a:prstGeom prst="rect">
              <a:avLst/>
            </a:prstGeom>
          </p:spPr>
          <p:txBody>
            <a:bodyPr wrap="square">
              <a:spAutoFit/>
            </a:bodyPr>
            <a:lstStyle>
              <a:defPPr>
                <a:defRPr lang="zh-CN"/>
              </a:defPPr>
              <a:lvl1pPr defTabSz="914400">
                <a:lnSpc>
                  <a:spcPct val="150000"/>
                </a:lnSpc>
                <a:defRPr sz="1200">
                  <a:solidFill>
                    <a:prstClr val="black">
                      <a:lumMod val="85000"/>
                      <a:lumOff val="15000"/>
                    </a:prstClr>
                  </a:solidFill>
                  <a:latin typeface="微软雅黑" panose="020B0503020204020204" pitchFamily="34" charset="-122"/>
                  <a:ea typeface="微软雅黑" panose="020B0503020204020204" pitchFamily="34" charset="-122"/>
                </a:defRPr>
              </a:lvl1pPr>
            </a:lstStyle>
            <a:p>
              <a:pPr marL="285750" indent="-285750" algn="just">
                <a:lnSpc>
                  <a:spcPts val="2200"/>
                </a:lnSpc>
                <a:buClr>
                  <a:schemeClr val="accent1">
                    <a:lumMod val="75000"/>
                  </a:schemeClr>
                </a:buClr>
                <a:buFont typeface="Arial" panose="020B0604020202020204" pitchFamily="34" charset="0"/>
                <a:buChar char="•"/>
                <a:defRPr/>
              </a:pPr>
              <a:r>
                <a:rPr lang="zh-CN" altLang="en-US" b="1" kern="0" dirty="0"/>
                <a:t>从服务方式来看，工业软件逐步走向定制化、柔性化、服务化</a:t>
              </a:r>
              <a:endParaRPr lang="zh-CN" altLang="en-US" b="1" kern="0" dirty="0">
                <a:sym typeface="+mn-lt"/>
              </a:endParaRPr>
            </a:p>
          </p:txBody>
        </p:sp>
        <p:sp>
          <p:nvSpPr>
            <p:cNvPr id="60" name="TextBox 41"/>
            <p:cNvSpPr txBox="1"/>
            <p:nvPr/>
          </p:nvSpPr>
          <p:spPr>
            <a:xfrm>
              <a:off x="1088848" y="3147224"/>
              <a:ext cx="2267287" cy="890308"/>
            </a:xfrm>
            <a:prstGeom prst="rect">
              <a:avLst/>
            </a:prstGeom>
          </p:spPr>
          <p:txBody>
            <a:bodyPr wrap="square">
              <a:spAutoFit/>
            </a:bodyPr>
            <a:lstStyle>
              <a:defPPr>
                <a:defRPr lang="zh-CN"/>
              </a:defPPr>
              <a:lvl1pPr algn="r" defTabSz="914400">
                <a:lnSpc>
                  <a:spcPct val="150000"/>
                </a:lnSpc>
                <a:defRPr sz="1200">
                  <a:solidFill>
                    <a:prstClr val="black">
                      <a:lumMod val="85000"/>
                      <a:lumOff val="15000"/>
                    </a:prstClr>
                  </a:solidFill>
                  <a:latin typeface="微软雅黑" panose="020B0503020204020204" pitchFamily="34" charset="-122"/>
                  <a:ea typeface="微软雅黑" panose="020B0503020204020204" pitchFamily="34" charset="-122"/>
                </a:defRPr>
              </a:lvl1pPr>
            </a:lstStyle>
            <a:p>
              <a:pPr marL="285750" indent="-285750" algn="just">
                <a:lnSpc>
                  <a:spcPts val="2200"/>
                </a:lnSpc>
                <a:buClr>
                  <a:schemeClr val="accent1">
                    <a:lumMod val="75000"/>
                  </a:schemeClr>
                </a:buClr>
                <a:buFont typeface="Arial" panose="020B0604020202020204" pitchFamily="34" charset="0"/>
                <a:buChar char="•"/>
                <a:defRPr/>
              </a:pPr>
              <a:r>
                <a:rPr lang="zh-CN" altLang="en-US" b="1" kern="0" dirty="0"/>
                <a:t>从市场应用来看，工业软件逐步走向工程化、大型化、复杂化</a:t>
              </a: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i="0" u="none" strike="noStrike" kern="0" cap="none" spc="0" normalizeH="0" baseline="0" noProof="0" dirty="0">
                <a:ln>
                  <a:noFill/>
                </a:ln>
                <a:solidFill>
                  <a:prstClr val="black">
                    <a:lumMod val="85000"/>
                    <a:lumOff val="15000"/>
                  </a:prstClr>
                </a:solidFill>
                <a:effectLst/>
                <a:uLnTx/>
                <a:uFillTx/>
                <a:latin typeface="宋体" panose="02010600030101010101" pitchFamily="2" charset="-122"/>
                <a:ea typeface="宋体" panose="02010600030101010101" pitchFamily="2" charset="-122"/>
                <a:cs typeface="+mn-cs"/>
                <a:sym typeface="+mn-lt"/>
              </a:endParaRPr>
            </a:p>
          </p:txBody>
        </p:sp>
        <p:sp>
          <p:nvSpPr>
            <p:cNvPr id="61" name="TextBox 42"/>
            <p:cNvSpPr txBox="1"/>
            <p:nvPr/>
          </p:nvSpPr>
          <p:spPr>
            <a:xfrm>
              <a:off x="1088848" y="1348904"/>
              <a:ext cx="2339181" cy="622671"/>
            </a:xfrm>
            <a:prstGeom prst="rect">
              <a:avLst/>
            </a:prstGeom>
          </p:spPr>
          <p:txBody>
            <a:bodyPr wrap="square">
              <a:spAutoFit/>
            </a:bodyPr>
            <a:lstStyle>
              <a:defPPr>
                <a:defRPr lang="zh-CN"/>
              </a:defPPr>
              <a:lvl1pPr algn="ctr" defTabSz="914400">
                <a:lnSpc>
                  <a:spcPct val="150000"/>
                </a:lnSpc>
                <a:defRPr sz="1400">
                  <a:solidFill>
                    <a:prstClr val="black">
                      <a:lumMod val="85000"/>
                      <a:lumOff val="15000"/>
                    </a:prstClr>
                  </a:solidFill>
                  <a:latin typeface="微软雅黑" panose="020B0503020204020204" pitchFamily="34" charset="-122"/>
                  <a:ea typeface="微软雅黑" panose="020B0503020204020204" pitchFamily="34" charset="-122"/>
                </a:defRPr>
              </a:lvl1pPr>
            </a:lstStyle>
            <a:p>
              <a:pPr marL="285750" marR="0" lvl="0" indent="-285750" algn="just" defTabSz="914400" rtl="0" eaLnBrk="1" fontAlgn="auto" latinLnBrk="0" hangingPunct="1">
                <a:lnSpc>
                  <a:spcPts val="2200"/>
                </a:lnSpc>
                <a:spcBef>
                  <a:spcPts val="0"/>
                </a:spcBef>
                <a:spcAft>
                  <a:spcPts val="0"/>
                </a:spcAft>
                <a:buClr>
                  <a:schemeClr val="accent1">
                    <a:lumMod val="75000"/>
                  </a:schemeClr>
                </a:buClr>
                <a:buSzTx/>
                <a:buFont typeface="Arial" panose="020B0604020202020204" pitchFamily="34" charset="0"/>
                <a:buChar char="•"/>
                <a:defRPr/>
              </a:pPr>
              <a:r>
                <a:rPr kumimoji="0" lang="zh-CN" altLang="en-US" sz="1200" b="1" i="0" u="none" strike="noStrike" kern="0" cap="none" spc="0" normalizeH="0" baseline="0" noProof="0" dirty="0">
                  <a:ln>
                    <a:noFill/>
                  </a:ln>
                  <a:solidFill>
                    <a:prstClr val="black">
                      <a:lumMod val="85000"/>
                      <a:lumOff val="15000"/>
                    </a:prstClr>
                  </a:solidFill>
                  <a:effectLst/>
                  <a:uLnTx/>
                  <a:uFillTx/>
                </a:rPr>
                <a:t>从技术趋势来看，工业软件逐步走向集成化、平台化、智能化</a:t>
              </a:r>
              <a:endParaRPr kumimoji="0" lang="zh-CN" altLang="en-US" sz="1200" b="1" i="0" u="none" strike="noStrike" kern="0" cap="none" spc="0" normalizeH="0" baseline="0" noProof="0" dirty="0">
                <a:ln>
                  <a:noFill/>
                </a:ln>
                <a:solidFill>
                  <a:prstClr val="black">
                    <a:lumMod val="85000"/>
                    <a:lumOff val="15000"/>
                  </a:prstClr>
                </a:solidFill>
                <a:effectLst/>
                <a:uLnTx/>
                <a:uFillTx/>
                <a:sym typeface="+mn-lt"/>
              </a:endParaRPr>
            </a:p>
          </p:txBody>
        </p:sp>
      </p:grpSp>
      <p:sp>
        <p:nvSpPr>
          <p:cNvPr id="63" name="文本框 62"/>
          <p:cNvSpPr txBox="1"/>
          <p:nvPr/>
        </p:nvSpPr>
        <p:spPr>
          <a:xfrm>
            <a:off x="512462" y="1062613"/>
            <a:ext cx="10964411" cy="1494127"/>
          </a:xfrm>
          <a:prstGeom prst="rect">
            <a:avLst/>
          </a:prstGeom>
          <a:noFill/>
        </p:spPr>
        <p:txBody>
          <a:bodyPr wrap="square" rtlCol="0">
            <a:spAutoFit/>
          </a:bodyPr>
          <a:lstStyle/>
          <a:p>
            <a:pPr marL="0" marR="0" lvl="0" indent="0" algn="just" defTabSz="914400" rtl="0" eaLnBrk="1" fontAlgn="auto" latinLnBrk="0" hangingPunct="1">
              <a:lnSpc>
                <a:spcPts val="22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产业革命驱动工业发展，工业需求牵引工业软件，工业软件支撑工业进步。网络化、数字化、智能化仍将是未来五到十年的技术主线，也是工业软件的发展方向。当前正处于工业软件技术变革的新时代，也是我国工业软件后来居上的历史机遇期。网络化推动工业软件走向云端化、协同化、共享化；数字化是工业软件发展的核心，产品数字化与数字化交付、过程数字化与数字化转型需要新一代工业软件提供核心支撑；智能化是工业软件发展的未来，但工业智能化一定是以数字化为坚实基础。</a:t>
            </a:r>
          </a:p>
        </p:txBody>
      </p:sp>
      <p:sp>
        <p:nvSpPr>
          <p:cNvPr id="64" name="文本框 63"/>
          <p:cNvSpPr txBox="1"/>
          <p:nvPr/>
        </p:nvSpPr>
        <p:spPr>
          <a:xfrm>
            <a:off x="35496" y="383540"/>
            <a:ext cx="9222186"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工业软件未来发展趋势</a:t>
            </a:r>
          </a:p>
        </p:txBody>
      </p:sp>
      <p:pic>
        <p:nvPicPr>
          <p:cNvPr id="65" name="图片 64"/>
          <p:cNvPicPr>
            <a:picLocks noChangeAspect="1"/>
          </p:cNvPicPr>
          <p:nvPr/>
        </p:nvPicPr>
        <p:blipFill>
          <a:blip r:embed="rId3"/>
          <a:stretch>
            <a:fillRect/>
          </a:stretch>
        </p:blipFill>
        <p:spPr>
          <a:xfrm>
            <a:off x="749935" y="2895600"/>
            <a:ext cx="1283970" cy="880745"/>
          </a:xfrm>
          <a:prstGeom prst="rect">
            <a:avLst/>
          </a:prstGeom>
        </p:spPr>
      </p:pic>
      <p:pic>
        <p:nvPicPr>
          <p:cNvPr id="66" name="图片 65"/>
          <p:cNvPicPr>
            <a:picLocks noChangeAspect="1"/>
          </p:cNvPicPr>
          <p:nvPr/>
        </p:nvPicPr>
        <p:blipFill>
          <a:blip r:embed="rId4"/>
          <a:stretch>
            <a:fillRect/>
          </a:stretch>
        </p:blipFill>
        <p:spPr>
          <a:xfrm>
            <a:off x="750570" y="4581525"/>
            <a:ext cx="1320165" cy="958850"/>
          </a:xfrm>
          <a:prstGeom prst="rect">
            <a:avLst/>
          </a:prstGeom>
        </p:spPr>
      </p:pic>
      <p:pic>
        <p:nvPicPr>
          <p:cNvPr id="67" name="图片 66"/>
          <p:cNvPicPr>
            <a:picLocks noChangeAspect="1"/>
          </p:cNvPicPr>
          <p:nvPr/>
        </p:nvPicPr>
        <p:blipFill>
          <a:blip r:embed="rId5"/>
          <a:stretch>
            <a:fillRect/>
          </a:stretch>
        </p:blipFill>
        <p:spPr>
          <a:xfrm>
            <a:off x="10149205" y="2895600"/>
            <a:ext cx="1464945" cy="941672"/>
          </a:xfrm>
          <a:prstGeom prst="rect">
            <a:avLst/>
          </a:prstGeom>
        </p:spPr>
      </p:pic>
      <p:pic>
        <p:nvPicPr>
          <p:cNvPr id="68" name="图片 67"/>
          <p:cNvPicPr>
            <a:picLocks noChangeAspect="1"/>
          </p:cNvPicPr>
          <p:nvPr/>
        </p:nvPicPr>
        <p:blipFill>
          <a:blip r:embed="rId6"/>
          <a:stretch>
            <a:fillRect/>
          </a:stretch>
        </p:blipFill>
        <p:spPr>
          <a:xfrm>
            <a:off x="10149205" y="4648334"/>
            <a:ext cx="1465580" cy="8920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261421"/>
            <a:chOff x="0" y="0"/>
            <a:chExt cx="12192000" cy="6261421"/>
          </a:xfrm>
        </p:grpSpPr>
        <p:pic>
          <p:nvPicPr>
            <p:cNvPr id="8" name="图片 7"/>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pic>
        <p:nvPicPr>
          <p:cNvPr id="5" name="Picture 4" descr="bk1"/>
          <p:cNvPicPr>
            <a:picLocks noChangeAspect="1" noChangeArrowheads="1"/>
          </p:cNvPicPr>
          <p:nvPr/>
        </p:nvPicPr>
        <p:blipFill rotWithShape="1">
          <a:blip r:embed="rId5"/>
          <a:srcRect t="18300" b="4827"/>
          <a:stretch>
            <a:fillRect/>
          </a:stretch>
        </p:blipFill>
        <p:spPr bwMode="auto">
          <a:xfrm>
            <a:off x="0" y="1195552"/>
            <a:ext cx="12192000" cy="5662448"/>
          </a:xfrm>
          <a:prstGeom prst="rect">
            <a:avLst/>
          </a:prstGeom>
          <a:noFill/>
          <a:ln w="9525">
            <a:noFill/>
            <a:miter lim="800000"/>
            <a:headEnd/>
            <a:tailEnd/>
          </a:ln>
        </p:spPr>
      </p:pic>
      <p:pic>
        <p:nvPicPr>
          <p:cNvPr id="11" name="图片 10"/>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a:off x="7304290" y="788701"/>
            <a:ext cx="5280597" cy="5280597"/>
          </a:xfrm>
          <a:prstGeom prst="rect">
            <a:avLst/>
          </a:prstGeom>
        </p:spPr>
      </p:pic>
      <p:sp>
        <p:nvSpPr>
          <p:cNvPr id="2" name="矩形 1"/>
          <p:cNvSpPr/>
          <p:nvPr/>
        </p:nvSpPr>
        <p:spPr>
          <a:xfrm>
            <a:off x="882899" y="2225292"/>
            <a:ext cx="10739573" cy="1568450"/>
          </a:xfrm>
          <a:prstGeom prst="rect">
            <a:avLst/>
          </a:prstGeom>
        </p:spPr>
        <p:txBody>
          <a:bodyPr wrap="square">
            <a:spAutoFit/>
          </a:bodyPr>
          <a:lstStyle/>
          <a:p>
            <a:pPr marL="0" marR="0" lvl="0" indent="0" algn="ctr" defTabSz="914400" rtl="0" eaLnBrk="0" fontAlgn="auto" latinLnBrk="0" hangingPunct="0">
              <a:lnSpc>
                <a:spcPct val="100000"/>
              </a:lnSpc>
              <a:spcBef>
                <a:spcPct val="20000"/>
              </a:spcBef>
              <a:spcAft>
                <a:spcPts val="0"/>
              </a:spcAft>
              <a:buClr>
                <a:srgbClr val="008000"/>
              </a:buClr>
              <a:buSzPct val="90000"/>
              <a:buFontTx/>
              <a:buNone/>
              <a:defRPr/>
            </a:pPr>
            <a:r>
              <a:rPr kumimoji="0" lang="en-US" altLang="zh-CN" sz="9600" b="1" i="0" u="none" strike="noStrike" kern="1200" cap="none" spc="0" normalizeH="0" baseline="0" noProof="0" dirty="0">
                <a:ln w="0">
                  <a:noFill/>
                </a:ln>
                <a:solidFill>
                  <a:srgbClr val="4472C4"/>
                </a:solidFill>
                <a:effectLst/>
                <a:uLnTx/>
                <a:uFillTx/>
                <a:latin typeface="黑体" panose="02010609060101010101" pitchFamily="49" charset="-122"/>
                <a:ea typeface="黑体" panose="02010609060101010101" pitchFamily="49" charset="-122"/>
                <a:cs typeface="+mn-cs"/>
              </a:rPr>
              <a:t>2</a:t>
            </a:r>
            <a:r>
              <a:rPr kumimoji="0" lang="zh-CN" altLang="en-US" sz="5400" b="1" i="0" u="none" strike="noStrike" kern="1200" cap="none" spc="0" normalizeH="0" baseline="0" noProof="0" dirty="0">
                <a:ln w="0">
                  <a:noFill/>
                </a:ln>
                <a:solidFill>
                  <a:srgbClr val="4472C4"/>
                </a:solidFill>
                <a:effectLst/>
                <a:uLnTx/>
                <a:uFillTx/>
                <a:latin typeface="黑体" panose="02010609060101010101" pitchFamily="49" charset="-122"/>
                <a:ea typeface="黑体" panose="02010609060101010101" pitchFamily="49" charset="-122"/>
                <a:cs typeface="+mn-cs"/>
              </a:rPr>
              <a:t>  航空</a:t>
            </a:r>
            <a:r>
              <a:rPr kumimoji="0" lang="zh-CN" altLang="en-US" sz="6000" b="1" i="0" u="none" strike="noStrike" kern="1200" cap="none" spc="0" normalizeH="0" baseline="0" dirty="0">
                <a:ln w="0">
                  <a:noFill/>
                </a:ln>
                <a:solidFill>
                  <a:schemeClr val="accent1"/>
                </a:solidFill>
                <a:latin typeface="黑体" panose="02010609060101010101" pitchFamily="49" charset="-122"/>
                <a:ea typeface="黑体" panose="02010609060101010101" pitchFamily="49" charset="-122"/>
                <a:cs typeface="+mn-cs"/>
              </a:rPr>
              <a:t>工业</a:t>
            </a:r>
            <a:r>
              <a:rPr kumimoji="0" lang="zh-CN" altLang="en-US" sz="6000" b="1" i="0" u="none" strike="noStrike" kern="1200" cap="none" spc="0" normalizeH="0" baseline="0" noProof="0" dirty="0">
                <a:ln w="0">
                  <a:noFill/>
                </a:ln>
                <a:solidFill>
                  <a:srgbClr val="4472C4"/>
                </a:solidFill>
                <a:effectLst/>
                <a:uLnTx/>
                <a:uFillTx/>
                <a:latin typeface="黑体" panose="02010609060101010101" pitchFamily="49" charset="-122"/>
                <a:ea typeface="黑体" panose="02010609060101010101" pitchFamily="49" charset="-122"/>
                <a:cs typeface="+mn-cs"/>
              </a:rPr>
              <a:t>软件研制</a:t>
            </a:r>
            <a:endParaRPr kumimoji="0" lang="en-US" altLang="zh-CN" sz="8000" b="1" i="0" u="none" strike="noStrike" kern="1200" cap="none" spc="0" normalizeH="0" baseline="0" noProof="0" dirty="0">
              <a:ln w="0">
                <a:noFill/>
              </a:ln>
              <a:solidFill>
                <a:srgbClr val="4472C4"/>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35496" y="383540"/>
            <a:ext cx="575244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航空产品开发过程</a:t>
            </a:r>
          </a:p>
        </p:txBody>
      </p:sp>
      <p:sp>
        <p:nvSpPr>
          <p:cNvPr id="15" name="矩形 14"/>
          <p:cNvSpPr/>
          <p:nvPr/>
        </p:nvSpPr>
        <p:spPr>
          <a:xfrm>
            <a:off x="5299075" y="581660"/>
            <a:ext cx="1265555" cy="291465"/>
          </a:xfrm>
          <a:prstGeom prst="rect">
            <a:avLst/>
          </a:prstGeom>
          <a:no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21" name="矩形 20"/>
          <p:cNvSpPr/>
          <p:nvPr/>
        </p:nvSpPr>
        <p:spPr>
          <a:xfrm>
            <a:off x="3959225" y="1022985"/>
            <a:ext cx="1908810" cy="306705"/>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Advanced Design</a:t>
            </a:r>
          </a:p>
        </p:txBody>
      </p:sp>
      <p:sp>
        <p:nvSpPr>
          <p:cNvPr id="26" name="矩形 25"/>
          <p:cNvSpPr/>
          <p:nvPr/>
        </p:nvSpPr>
        <p:spPr>
          <a:xfrm>
            <a:off x="9253855" y="1022985"/>
            <a:ext cx="2181225" cy="306705"/>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Configuration Studies</a:t>
            </a:r>
          </a:p>
        </p:txBody>
      </p:sp>
      <p:grpSp>
        <p:nvGrpSpPr>
          <p:cNvPr id="3" name="组合 2"/>
          <p:cNvGrpSpPr/>
          <p:nvPr/>
        </p:nvGrpSpPr>
        <p:grpSpPr>
          <a:xfrm>
            <a:off x="3077640" y="979805"/>
            <a:ext cx="8785407" cy="5751830"/>
            <a:chOff x="2350" y="1380"/>
            <a:chExt cx="14348" cy="9457"/>
          </a:xfrm>
        </p:grpSpPr>
        <p:sp>
          <p:nvSpPr>
            <p:cNvPr id="9" name="TextBox 1"/>
            <p:cNvSpPr txBox="1"/>
            <p:nvPr/>
          </p:nvSpPr>
          <p:spPr>
            <a:xfrm>
              <a:off x="3371" y="10720"/>
              <a:ext cx="220" cy="117"/>
            </a:xfrm>
            <a:prstGeom prst="rect">
              <a:avLst/>
            </a:prstGeom>
            <a:noFill/>
          </p:spPr>
          <p:txBody>
            <a:bodyPr wrap="square" lIns="0" tIns="0" rIns="0" rtlCol="0">
              <a:spAutoFit/>
            </a:bodyPr>
            <a:lstStyle/>
            <a:p>
              <a:pPr marL="0" marR="0" lvl="0" indent="0" algn="l" defTabSz="914400" rtl="0" eaLnBrk="1" fontAlgn="auto" latinLnBrk="0" hangingPunct="1">
                <a:lnSpc>
                  <a:spcPts val="100"/>
                </a:lnSpc>
                <a:spcBef>
                  <a:spcPts val="0"/>
                </a:spcBef>
                <a:spcAft>
                  <a:spcPts val="0"/>
                </a:spcAft>
                <a:buClrTx/>
                <a:buSzTx/>
                <a:buFontTx/>
                <a:buNone/>
                <a:defRPr/>
              </a:pP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2</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6</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94</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2</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8</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6</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5/</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4</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7</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05</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4/</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2</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0</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2</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0</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0</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6</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18</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0:</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0" lang="en-US" altLang="zh-CN" sz="1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100" b="0" i="0" u="none" strike="noStrike" kern="1200" cap="none" spc="0" normalizeH="0" baseline="0" noProof="0" dirty="0">
                  <a:ln>
                    <a:noFill/>
                  </a:ln>
                  <a:solidFill>
                    <a:srgbClr val="FFFFFF"/>
                  </a:solidFill>
                  <a:effectLst/>
                  <a:uLnTx/>
                  <a:uFillTx/>
                  <a:latin typeface="Times New Roman" panose="02020603050405020304" pitchFamily="18" charset="0"/>
                  <a:ea typeface="等线" panose="02010600030101010101" charset="-122"/>
                  <a:cs typeface="Times New Roman" panose="02020603050405020304" pitchFamily="18" charset="0"/>
                </a:rPr>
                <a:t>0</a:t>
              </a:r>
            </a:p>
          </p:txBody>
        </p:sp>
        <p:sp>
          <p:nvSpPr>
            <p:cNvPr id="10" name="直接连接符 22529"/>
            <p:cNvSpPr/>
            <p:nvPr/>
          </p:nvSpPr>
          <p:spPr>
            <a:xfrm>
              <a:off x="2350" y="4325"/>
              <a:ext cx="14060" cy="0"/>
            </a:xfrm>
            <a:prstGeom prst="line">
              <a:avLst/>
            </a:prstGeom>
            <a:ln w="50800" cap="flat" cmpd="sng">
              <a:solidFill>
                <a:srgbClr val="919191"/>
              </a:solidFill>
              <a:prstDash val="solid"/>
              <a:headEnd type="none" w="med" len="med"/>
              <a:tailEnd type="none" w="med" len="med"/>
            </a:ln>
          </p:spPr>
        </p:sp>
        <p:sp>
          <p:nvSpPr>
            <p:cNvPr id="11" name="直接连接符 22530"/>
            <p:cNvSpPr/>
            <p:nvPr/>
          </p:nvSpPr>
          <p:spPr>
            <a:xfrm>
              <a:off x="2350" y="7685"/>
              <a:ext cx="14060" cy="0"/>
            </a:xfrm>
            <a:prstGeom prst="line">
              <a:avLst/>
            </a:prstGeom>
            <a:ln w="50800" cap="flat" cmpd="sng">
              <a:solidFill>
                <a:srgbClr val="919191"/>
              </a:solidFill>
              <a:prstDash val="solid"/>
              <a:headEnd type="none" w="med" len="med"/>
              <a:tailEnd type="none" w="med" len="med"/>
            </a:ln>
          </p:spPr>
        </p:sp>
        <p:sp>
          <p:nvSpPr>
            <p:cNvPr id="12" name="矩形 11"/>
            <p:cNvSpPr/>
            <p:nvPr/>
          </p:nvSpPr>
          <p:spPr>
            <a:xfrm rot="16200000">
              <a:off x="1632" y="2494"/>
              <a:ext cx="2242" cy="651"/>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概念设计</a:t>
              </a:r>
            </a:p>
          </p:txBody>
        </p:sp>
        <p:sp>
          <p:nvSpPr>
            <p:cNvPr id="13" name="矩形 12"/>
            <p:cNvSpPr/>
            <p:nvPr/>
          </p:nvSpPr>
          <p:spPr>
            <a:xfrm rot="16200000">
              <a:off x="2092" y="9170"/>
              <a:ext cx="1418" cy="651"/>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制造</a:t>
              </a:r>
            </a:p>
          </p:txBody>
        </p:sp>
        <p:sp>
          <p:nvSpPr>
            <p:cNvPr id="14" name="矩形 13"/>
            <p:cNvSpPr/>
            <p:nvPr/>
          </p:nvSpPr>
          <p:spPr>
            <a:xfrm rot="16200000">
              <a:off x="1696" y="5501"/>
              <a:ext cx="2214" cy="651"/>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详细设计</a:t>
              </a:r>
            </a:p>
          </p:txBody>
        </p:sp>
        <p:sp>
          <p:nvSpPr>
            <p:cNvPr id="16" name="直接连接符 22537"/>
            <p:cNvSpPr/>
            <p:nvPr/>
          </p:nvSpPr>
          <p:spPr>
            <a:xfrm flipV="1">
              <a:off x="5175" y="4073"/>
              <a:ext cx="2600" cy="5"/>
            </a:xfrm>
            <a:prstGeom prst="line">
              <a:avLst/>
            </a:prstGeom>
            <a:ln w="25400" cap="flat" cmpd="sng">
              <a:solidFill>
                <a:srgbClr val="FFFFFF"/>
              </a:solidFill>
              <a:prstDash val="solid"/>
              <a:headEnd type="none" w="med" len="med"/>
              <a:tailEnd type="none" w="med" len="med"/>
            </a:ln>
          </p:spPr>
        </p:sp>
        <p:sp>
          <p:nvSpPr>
            <p:cNvPr id="17" name="直接连接符 22538"/>
            <p:cNvSpPr/>
            <p:nvPr/>
          </p:nvSpPr>
          <p:spPr>
            <a:xfrm flipV="1">
              <a:off x="11367" y="4088"/>
              <a:ext cx="2648" cy="10"/>
            </a:xfrm>
            <a:prstGeom prst="line">
              <a:avLst/>
            </a:prstGeom>
            <a:ln w="25400" cap="flat" cmpd="sng">
              <a:solidFill>
                <a:srgbClr val="FFFFFF"/>
              </a:solidFill>
              <a:prstDash val="solid"/>
              <a:headEnd type="none" w="med" len="med"/>
              <a:tailEnd type="none" w="med" len="med"/>
            </a:ln>
          </p:spPr>
        </p:sp>
        <p:sp>
          <p:nvSpPr>
            <p:cNvPr id="18" name="未知"/>
            <p:cNvSpPr/>
            <p:nvPr/>
          </p:nvSpPr>
          <p:spPr>
            <a:xfrm>
              <a:off x="11235" y="3983"/>
              <a:ext cx="372" cy="232"/>
            </a:xfrm>
            <a:custGeom>
              <a:avLst/>
              <a:gdLst/>
              <a:ahLst/>
              <a:cxnLst/>
              <a:rect l="0" t="0" r="0" b="0"/>
              <a:pathLst>
                <a:path w="149" h="93">
                  <a:moveTo>
                    <a:pt x="148" y="0"/>
                  </a:moveTo>
                  <a:lnTo>
                    <a:pt x="130" y="46"/>
                  </a:lnTo>
                  <a:lnTo>
                    <a:pt x="148" y="92"/>
                  </a:lnTo>
                  <a:lnTo>
                    <a:pt x="0" y="47"/>
                  </a:lnTo>
                  <a:lnTo>
                    <a:pt x="148" y="0"/>
                  </a:lnTo>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19" name="矩形 18"/>
            <p:cNvSpPr/>
            <p:nvPr/>
          </p:nvSpPr>
          <p:spPr>
            <a:xfrm>
              <a:off x="14110" y="4303"/>
              <a:ext cx="2587" cy="858"/>
            </a:xfrm>
            <a:prstGeom prst="rect">
              <a:avLst/>
            </a:prstGeom>
            <a:noFill/>
            <a:ln w="9525">
              <a:noFill/>
            </a:ln>
          </p:spPr>
          <p:txBody>
            <a:bodyPr wrap="square" lIns="92075" tIns="46038" rIns="92075" bIns="46038">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Controls &amp; </a:t>
              </a:r>
            </a:p>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Accessories</a:t>
              </a:r>
            </a:p>
          </p:txBody>
        </p:sp>
        <p:sp>
          <p:nvSpPr>
            <p:cNvPr id="20" name="直接连接符 22543"/>
            <p:cNvSpPr/>
            <p:nvPr/>
          </p:nvSpPr>
          <p:spPr>
            <a:xfrm>
              <a:off x="5190" y="3445"/>
              <a:ext cx="0" cy="620"/>
            </a:xfrm>
            <a:prstGeom prst="line">
              <a:avLst/>
            </a:prstGeom>
            <a:ln w="25400" cap="flat" cmpd="sng">
              <a:solidFill>
                <a:srgbClr val="FFFFFF"/>
              </a:solidFill>
              <a:prstDash val="solid"/>
              <a:headEnd type="none" w="med" len="med"/>
              <a:tailEnd type="none" w="med" len="med"/>
            </a:ln>
          </p:spPr>
        </p:sp>
        <p:sp>
          <p:nvSpPr>
            <p:cNvPr id="22" name="矩形 21"/>
            <p:cNvSpPr/>
            <p:nvPr/>
          </p:nvSpPr>
          <p:spPr>
            <a:xfrm>
              <a:off x="3277" y="4470"/>
              <a:ext cx="1770"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Lofting</a:t>
              </a:r>
            </a:p>
          </p:txBody>
        </p:sp>
        <p:sp>
          <p:nvSpPr>
            <p:cNvPr id="23" name="矩形 22"/>
            <p:cNvSpPr/>
            <p:nvPr/>
          </p:nvSpPr>
          <p:spPr>
            <a:xfrm>
              <a:off x="11801" y="4303"/>
              <a:ext cx="2419" cy="858"/>
            </a:xfrm>
            <a:prstGeom prst="rect">
              <a:avLst/>
            </a:prstGeom>
            <a:noFill/>
            <a:ln w="9525">
              <a:noFill/>
            </a:ln>
          </p:spPr>
          <p:txBody>
            <a:bodyPr wrap="square" lIns="92075" tIns="46038" rIns="92075" bIns="46038">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Subsystems </a:t>
              </a:r>
            </a:p>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&amp; Part Design</a:t>
              </a:r>
            </a:p>
          </p:txBody>
        </p:sp>
        <p:sp>
          <p:nvSpPr>
            <p:cNvPr id="24" name="矩形 23"/>
            <p:cNvSpPr/>
            <p:nvPr/>
          </p:nvSpPr>
          <p:spPr>
            <a:xfrm>
              <a:off x="5349" y="4470"/>
              <a:ext cx="1804"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Analysis</a:t>
              </a:r>
            </a:p>
          </p:txBody>
        </p:sp>
        <p:sp>
          <p:nvSpPr>
            <p:cNvPr id="25" name="直接连接符 22550"/>
            <p:cNvSpPr/>
            <p:nvPr/>
          </p:nvSpPr>
          <p:spPr>
            <a:xfrm>
              <a:off x="14015" y="3455"/>
              <a:ext cx="0" cy="620"/>
            </a:xfrm>
            <a:prstGeom prst="line">
              <a:avLst/>
            </a:prstGeom>
            <a:ln w="25400" cap="flat" cmpd="sng">
              <a:solidFill>
                <a:srgbClr val="FFFFFF"/>
              </a:solidFill>
              <a:prstDash val="solid"/>
              <a:headEnd type="none" w="med" len="med"/>
              <a:tailEnd type="none" w="med" len="med"/>
            </a:ln>
          </p:spPr>
        </p:sp>
        <p:sp>
          <p:nvSpPr>
            <p:cNvPr id="27" name="矩形 26"/>
            <p:cNvSpPr/>
            <p:nvPr/>
          </p:nvSpPr>
          <p:spPr>
            <a:xfrm>
              <a:off x="8142" y="1380"/>
              <a:ext cx="2736" cy="858"/>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BOM Configurator</a:t>
              </a:r>
            </a:p>
          </p:txBody>
        </p:sp>
        <p:sp>
          <p:nvSpPr>
            <p:cNvPr id="28" name="直接连接符 22554"/>
            <p:cNvSpPr/>
            <p:nvPr/>
          </p:nvSpPr>
          <p:spPr>
            <a:xfrm>
              <a:off x="7645" y="2583"/>
              <a:ext cx="0" cy="267"/>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sp>
        <p:sp>
          <p:nvSpPr>
            <p:cNvPr id="29" name="直接连接符 22555"/>
            <p:cNvSpPr/>
            <p:nvPr/>
          </p:nvSpPr>
          <p:spPr>
            <a:xfrm>
              <a:off x="9415" y="2135"/>
              <a:ext cx="0" cy="745"/>
            </a:xfrm>
            <a:prstGeom prst="line">
              <a:avLst/>
            </a:prstGeom>
            <a:ln w="12700" cap="flat" cmpd="sng">
              <a:solidFill>
                <a:srgbClr val="FFFFCC"/>
              </a:solidFill>
              <a:prstDash val="solid"/>
              <a:headEnd type="none" w="med" len="med"/>
              <a:tailEnd type="none" w="med" len="med"/>
            </a:ln>
          </p:spPr>
        </p:sp>
        <p:sp>
          <p:nvSpPr>
            <p:cNvPr id="30" name="矩形 29"/>
            <p:cNvSpPr/>
            <p:nvPr/>
          </p:nvSpPr>
          <p:spPr>
            <a:xfrm>
              <a:off x="10060" y="2858"/>
              <a:ext cx="391" cy="302"/>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6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31" name="矩形 30"/>
            <p:cNvSpPr/>
            <p:nvPr/>
          </p:nvSpPr>
          <p:spPr>
            <a:xfrm>
              <a:off x="10055" y="2853"/>
              <a:ext cx="391" cy="302"/>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6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32" name="矩形 31"/>
            <p:cNvSpPr/>
            <p:nvPr/>
          </p:nvSpPr>
          <p:spPr>
            <a:xfrm>
              <a:off x="7560" y="3103"/>
              <a:ext cx="321" cy="277"/>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5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33" name="矩形 32"/>
            <p:cNvSpPr/>
            <p:nvPr/>
          </p:nvSpPr>
          <p:spPr>
            <a:xfrm>
              <a:off x="7545" y="3128"/>
              <a:ext cx="321" cy="277"/>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5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34" name="矩形 33"/>
            <p:cNvSpPr/>
            <p:nvPr/>
          </p:nvSpPr>
          <p:spPr>
            <a:xfrm>
              <a:off x="7192" y="1793"/>
              <a:ext cx="740" cy="452"/>
            </a:xfrm>
            <a:prstGeom prst="rect">
              <a:avLst/>
            </a:prstGeom>
            <a:solidFill>
              <a:srgbClr val="919191"/>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35" name="矩形 34"/>
            <p:cNvSpPr/>
            <p:nvPr/>
          </p:nvSpPr>
          <p:spPr>
            <a:xfrm>
              <a:off x="7245" y="1863"/>
              <a:ext cx="629"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7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Base</a:t>
              </a:r>
            </a:p>
          </p:txBody>
        </p:sp>
        <p:sp>
          <p:nvSpPr>
            <p:cNvPr id="36" name="矩形 35"/>
            <p:cNvSpPr/>
            <p:nvPr/>
          </p:nvSpPr>
          <p:spPr>
            <a:xfrm>
              <a:off x="7192" y="1865"/>
              <a:ext cx="740"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7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Config</a:t>
              </a:r>
            </a:p>
          </p:txBody>
        </p:sp>
        <p:sp>
          <p:nvSpPr>
            <p:cNvPr id="37" name="矩形 36"/>
            <p:cNvSpPr/>
            <p:nvPr/>
          </p:nvSpPr>
          <p:spPr>
            <a:xfrm>
              <a:off x="7182" y="1805"/>
              <a:ext cx="718" cy="430"/>
            </a:xfrm>
            <a:prstGeom prst="rect">
              <a:avLst/>
            </a:prstGeom>
            <a:solidFill>
              <a:srgbClr val="618FFD"/>
            </a:solidFill>
            <a:ln w="12700" cap="flat" cmpd="sng">
              <a:solidFill>
                <a:srgbClr val="000000"/>
              </a:solidFill>
              <a:prstDash val="solid"/>
              <a:miter/>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38" name="矩形 37"/>
            <p:cNvSpPr/>
            <p:nvPr/>
          </p:nvSpPr>
          <p:spPr>
            <a:xfrm>
              <a:off x="6785" y="1780"/>
              <a:ext cx="1402" cy="554"/>
            </a:xfrm>
            <a:prstGeom prst="rect">
              <a:avLst/>
            </a:prstGeom>
            <a:noFill/>
            <a:ln w="9525">
              <a:noFill/>
            </a:ln>
          </p:spPr>
          <p:txBody>
            <a:bodyPr wrap="square" lIns="92075" tIns="46038" rIns="92075" bIns="46038">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Base</a:t>
              </a:r>
            </a:p>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Config</a:t>
              </a:r>
            </a:p>
          </p:txBody>
        </p:sp>
        <p:sp>
          <p:nvSpPr>
            <p:cNvPr id="39" name="矩形 38"/>
            <p:cNvSpPr/>
            <p:nvPr/>
          </p:nvSpPr>
          <p:spPr>
            <a:xfrm>
              <a:off x="10920" y="1793"/>
              <a:ext cx="742" cy="452"/>
            </a:xfrm>
            <a:prstGeom prst="rect">
              <a:avLst/>
            </a:prstGeom>
            <a:solidFill>
              <a:srgbClr val="919191"/>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40" name="矩形 39"/>
            <p:cNvSpPr/>
            <p:nvPr/>
          </p:nvSpPr>
          <p:spPr>
            <a:xfrm>
              <a:off x="10842" y="1863"/>
              <a:ext cx="828"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7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Options</a:t>
              </a:r>
            </a:p>
          </p:txBody>
        </p:sp>
        <p:sp>
          <p:nvSpPr>
            <p:cNvPr id="41" name="矩形 40"/>
            <p:cNvSpPr/>
            <p:nvPr/>
          </p:nvSpPr>
          <p:spPr>
            <a:xfrm>
              <a:off x="10910" y="1805"/>
              <a:ext cx="720" cy="430"/>
            </a:xfrm>
            <a:prstGeom prst="rect">
              <a:avLst/>
            </a:prstGeom>
            <a:solidFill>
              <a:srgbClr val="618FFD"/>
            </a:solidFill>
            <a:ln w="12700" cap="flat" cmpd="sng">
              <a:solidFill>
                <a:srgbClr val="000000"/>
              </a:solidFill>
              <a:prstDash val="solid"/>
              <a:miter/>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42" name="矩形 41"/>
            <p:cNvSpPr/>
            <p:nvPr/>
          </p:nvSpPr>
          <p:spPr>
            <a:xfrm>
              <a:off x="10907" y="1863"/>
              <a:ext cx="828"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Options</a:t>
              </a:r>
            </a:p>
          </p:txBody>
        </p:sp>
        <p:sp>
          <p:nvSpPr>
            <p:cNvPr id="43" name="直接连接符 22569"/>
            <p:cNvSpPr/>
            <p:nvPr/>
          </p:nvSpPr>
          <p:spPr>
            <a:xfrm>
              <a:off x="7635" y="2585"/>
              <a:ext cx="3795"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sp>
        <p:sp>
          <p:nvSpPr>
            <p:cNvPr id="44" name="直接连接符 22570"/>
            <p:cNvSpPr/>
            <p:nvPr/>
          </p:nvSpPr>
          <p:spPr>
            <a:xfrm>
              <a:off x="11420" y="2590"/>
              <a:ext cx="0" cy="29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sp>
        <p:sp>
          <p:nvSpPr>
            <p:cNvPr id="45" name="矩形 44"/>
            <p:cNvSpPr/>
            <p:nvPr/>
          </p:nvSpPr>
          <p:spPr>
            <a:xfrm>
              <a:off x="8027" y="1793"/>
              <a:ext cx="2800" cy="452"/>
            </a:xfrm>
            <a:prstGeom prst="rect">
              <a:avLst/>
            </a:prstGeom>
            <a:solidFill>
              <a:srgbClr val="919191"/>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46" name="矩形 45"/>
            <p:cNvSpPr/>
            <p:nvPr/>
          </p:nvSpPr>
          <p:spPr>
            <a:xfrm>
              <a:off x="8672" y="1863"/>
              <a:ext cx="1520"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7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Common Platform</a:t>
              </a:r>
            </a:p>
          </p:txBody>
        </p:sp>
        <p:sp>
          <p:nvSpPr>
            <p:cNvPr id="47" name="矩形 46"/>
            <p:cNvSpPr/>
            <p:nvPr/>
          </p:nvSpPr>
          <p:spPr>
            <a:xfrm>
              <a:off x="8017" y="1805"/>
              <a:ext cx="2778" cy="430"/>
            </a:xfrm>
            <a:prstGeom prst="rect">
              <a:avLst/>
            </a:prstGeom>
            <a:solidFill>
              <a:srgbClr val="618FFD"/>
            </a:solidFill>
            <a:ln w="12700" cap="flat" cmpd="sng">
              <a:solidFill>
                <a:srgbClr val="000000"/>
              </a:solidFill>
              <a:prstDash val="solid"/>
              <a:miter/>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48" name="矩形 47"/>
            <p:cNvSpPr/>
            <p:nvPr/>
          </p:nvSpPr>
          <p:spPr>
            <a:xfrm>
              <a:off x="8597" y="1853"/>
              <a:ext cx="1678" cy="55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Common Platform</a:t>
              </a:r>
              <a:endParaRPr kumimoji="0" lang="en-US" altLang="zh-CN" sz="7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endParaRPr>
            </a:p>
          </p:txBody>
        </p:sp>
        <p:sp>
          <p:nvSpPr>
            <p:cNvPr id="49" name="矩形 48"/>
            <p:cNvSpPr/>
            <p:nvPr/>
          </p:nvSpPr>
          <p:spPr>
            <a:xfrm>
              <a:off x="8082" y="2243"/>
              <a:ext cx="2837" cy="656"/>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Apply Configuration Rules</a:t>
              </a:r>
              <a:endParaRPr kumimoji="0" lang="en-US" altLang="zh-CN" sz="8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endParaRPr>
            </a:p>
          </p:txBody>
        </p:sp>
        <p:sp>
          <p:nvSpPr>
            <p:cNvPr id="50" name="直接连接符 22576"/>
            <p:cNvSpPr/>
            <p:nvPr/>
          </p:nvSpPr>
          <p:spPr>
            <a:xfrm>
              <a:off x="7897" y="2020"/>
              <a:ext cx="128" cy="0"/>
            </a:xfrm>
            <a:prstGeom prst="line">
              <a:avLst/>
            </a:prstGeom>
            <a:ln w="12700" cap="flat" cmpd="sng">
              <a:solidFill>
                <a:srgbClr val="FFFFFF"/>
              </a:solidFill>
              <a:prstDash val="solid"/>
              <a:headEnd type="none" w="med" len="med"/>
              <a:tailEnd type="none" w="med" len="med"/>
            </a:ln>
          </p:spPr>
        </p:sp>
        <p:sp>
          <p:nvSpPr>
            <p:cNvPr id="51" name="未知"/>
            <p:cNvSpPr/>
            <p:nvPr/>
          </p:nvSpPr>
          <p:spPr>
            <a:xfrm>
              <a:off x="7785" y="1955"/>
              <a:ext cx="152" cy="133"/>
            </a:xfrm>
            <a:custGeom>
              <a:avLst/>
              <a:gdLst/>
              <a:ahLst/>
              <a:cxnLst/>
              <a:rect l="0" t="0" r="0" b="0"/>
              <a:pathLst>
                <a:path w="61" h="53">
                  <a:moveTo>
                    <a:pt x="60" y="0"/>
                  </a:moveTo>
                  <a:lnTo>
                    <a:pt x="51" y="26"/>
                  </a:lnTo>
                  <a:lnTo>
                    <a:pt x="60" y="52"/>
                  </a:lnTo>
                  <a:lnTo>
                    <a:pt x="0" y="26"/>
                  </a:lnTo>
                  <a:lnTo>
                    <a:pt x="60" y="0"/>
                  </a:lnTo>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52" name="未知"/>
            <p:cNvSpPr/>
            <p:nvPr/>
          </p:nvSpPr>
          <p:spPr>
            <a:xfrm>
              <a:off x="7982" y="1955"/>
              <a:ext cx="153" cy="133"/>
            </a:xfrm>
            <a:custGeom>
              <a:avLst/>
              <a:gdLst/>
              <a:ahLst/>
              <a:cxnLst/>
              <a:rect l="0" t="0" r="0" b="0"/>
              <a:pathLst>
                <a:path w="61" h="53">
                  <a:moveTo>
                    <a:pt x="0" y="52"/>
                  </a:moveTo>
                  <a:lnTo>
                    <a:pt x="9" y="26"/>
                  </a:lnTo>
                  <a:lnTo>
                    <a:pt x="0" y="0"/>
                  </a:lnTo>
                  <a:lnTo>
                    <a:pt x="60" y="26"/>
                  </a:lnTo>
                  <a:lnTo>
                    <a:pt x="0" y="52"/>
                  </a:lnTo>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53" name="直接连接符 22579"/>
            <p:cNvSpPr/>
            <p:nvPr/>
          </p:nvSpPr>
          <p:spPr>
            <a:xfrm>
              <a:off x="10815" y="2020"/>
              <a:ext cx="125" cy="0"/>
            </a:xfrm>
            <a:prstGeom prst="line">
              <a:avLst/>
            </a:prstGeom>
            <a:ln w="12700" cap="flat" cmpd="sng">
              <a:solidFill>
                <a:srgbClr val="FFFFFF"/>
              </a:solidFill>
              <a:prstDash val="solid"/>
              <a:headEnd type="none" w="med" len="med"/>
              <a:tailEnd type="none" w="med" len="med"/>
            </a:ln>
          </p:spPr>
        </p:sp>
        <p:sp>
          <p:nvSpPr>
            <p:cNvPr id="54" name="未知"/>
            <p:cNvSpPr/>
            <p:nvPr/>
          </p:nvSpPr>
          <p:spPr>
            <a:xfrm>
              <a:off x="10702" y="1955"/>
              <a:ext cx="153" cy="133"/>
            </a:xfrm>
            <a:custGeom>
              <a:avLst/>
              <a:gdLst/>
              <a:ahLst/>
              <a:cxnLst/>
              <a:rect l="0" t="0" r="0" b="0"/>
              <a:pathLst>
                <a:path w="61" h="53">
                  <a:moveTo>
                    <a:pt x="60" y="0"/>
                  </a:moveTo>
                  <a:lnTo>
                    <a:pt x="51" y="26"/>
                  </a:lnTo>
                  <a:lnTo>
                    <a:pt x="60" y="52"/>
                  </a:lnTo>
                  <a:lnTo>
                    <a:pt x="0" y="26"/>
                  </a:lnTo>
                  <a:lnTo>
                    <a:pt x="60" y="0"/>
                  </a:lnTo>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55" name="未知"/>
            <p:cNvSpPr/>
            <p:nvPr/>
          </p:nvSpPr>
          <p:spPr>
            <a:xfrm>
              <a:off x="10897" y="1955"/>
              <a:ext cx="153" cy="133"/>
            </a:xfrm>
            <a:custGeom>
              <a:avLst/>
              <a:gdLst/>
              <a:ahLst/>
              <a:cxnLst/>
              <a:rect l="0" t="0" r="0" b="0"/>
              <a:pathLst>
                <a:path w="61" h="53">
                  <a:moveTo>
                    <a:pt x="0" y="52"/>
                  </a:moveTo>
                  <a:lnTo>
                    <a:pt x="9" y="26"/>
                  </a:lnTo>
                  <a:lnTo>
                    <a:pt x="0" y="0"/>
                  </a:lnTo>
                  <a:lnTo>
                    <a:pt x="60" y="26"/>
                  </a:lnTo>
                  <a:lnTo>
                    <a:pt x="0" y="52"/>
                  </a:lnTo>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56" name="矩形 55"/>
            <p:cNvSpPr/>
            <p:nvPr/>
          </p:nvSpPr>
          <p:spPr>
            <a:xfrm>
              <a:off x="3132" y="7750"/>
              <a:ext cx="2141" cy="1212"/>
            </a:xfrm>
            <a:prstGeom prst="rect">
              <a:avLst/>
            </a:prstGeom>
            <a:noFill/>
            <a:ln w="9525">
              <a:noFill/>
            </a:ln>
          </p:spPr>
          <p:txBody>
            <a:bodyPr wrap="square" lIns="92075" tIns="46038" rIns="92075" bIns="46038">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Composites</a:t>
              </a:r>
            </a:p>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&amp; Sheet Metal</a:t>
              </a:r>
            </a:p>
          </p:txBody>
        </p:sp>
        <p:sp>
          <p:nvSpPr>
            <p:cNvPr id="57" name="矩形 56"/>
            <p:cNvSpPr/>
            <p:nvPr/>
          </p:nvSpPr>
          <p:spPr>
            <a:xfrm>
              <a:off x="7760" y="7750"/>
              <a:ext cx="2163" cy="858"/>
            </a:xfrm>
            <a:prstGeom prst="rect">
              <a:avLst/>
            </a:prstGeom>
            <a:noFill/>
            <a:ln w="9525">
              <a:noFill/>
            </a:ln>
          </p:spPr>
          <p:txBody>
            <a:bodyPr wrap="square" lIns="92075" tIns="46038" rIns="92075" bIns="46038">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Quality &amp; </a:t>
              </a:r>
            </a:p>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Inspection</a:t>
              </a:r>
            </a:p>
          </p:txBody>
        </p:sp>
        <p:sp>
          <p:nvSpPr>
            <p:cNvPr id="58" name="矩形 57"/>
            <p:cNvSpPr/>
            <p:nvPr/>
          </p:nvSpPr>
          <p:spPr>
            <a:xfrm>
              <a:off x="14720" y="7943"/>
              <a:ext cx="1978"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Fabrication</a:t>
              </a:r>
            </a:p>
          </p:txBody>
        </p:sp>
        <p:sp>
          <p:nvSpPr>
            <p:cNvPr id="59" name="矩形 58"/>
            <p:cNvSpPr/>
            <p:nvPr/>
          </p:nvSpPr>
          <p:spPr>
            <a:xfrm>
              <a:off x="7837" y="3855"/>
              <a:ext cx="3834"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Multiple Configurations</a:t>
              </a:r>
            </a:p>
          </p:txBody>
        </p:sp>
        <p:sp>
          <p:nvSpPr>
            <p:cNvPr id="60" name="矩形 59"/>
            <p:cNvSpPr/>
            <p:nvPr/>
          </p:nvSpPr>
          <p:spPr>
            <a:xfrm>
              <a:off x="9097" y="3103"/>
              <a:ext cx="321" cy="277"/>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5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61" name="矩形 60"/>
            <p:cNvSpPr/>
            <p:nvPr/>
          </p:nvSpPr>
          <p:spPr>
            <a:xfrm>
              <a:off x="9082" y="3128"/>
              <a:ext cx="321" cy="277"/>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5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62" name="矩形 61"/>
            <p:cNvSpPr/>
            <p:nvPr/>
          </p:nvSpPr>
          <p:spPr>
            <a:xfrm>
              <a:off x="9077" y="3123"/>
              <a:ext cx="321" cy="277"/>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5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63" name="矩形 62"/>
            <p:cNvSpPr/>
            <p:nvPr/>
          </p:nvSpPr>
          <p:spPr>
            <a:xfrm>
              <a:off x="10605" y="3103"/>
              <a:ext cx="321" cy="277"/>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5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64" name="矩形 63"/>
            <p:cNvSpPr/>
            <p:nvPr/>
          </p:nvSpPr>
          <p:spPr>
            <a:xfrm>
              <a:off x="10590" y="3128"/>
              <a:ext cx="321" cy="277"/>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5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65" name="矩形 64"/>
            <p:cNvSpPr/>
            <p:nvPr/>
          </p:nvSpPr>
          <p:spPr>
            <a:xfrm>
              <a:off x="10585" y="3123"/>
              <a:ext cx="321" cy="277"/>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500" b="1"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rPr>
                <a:t> </a:t>
              </a:r>
            </a:p>
          </p:txBody>
        </p:sp>
        <p:sp>
          <p:nvSpPr>
            <p:cNvPr id="66" name="矩形 65"/>
            <p:cNvSpPr/>
            <p:nvPr/>
          </p:nvSpPr>
          <p:spPr>
            <a:xfrm>
              <a:off x="7496" y="4470"/>
              <a:ext cx="1766" cy="504"/>
            </a:xfrm>
            <a:prstGeom prst="rect">
              <a:avLst/>
            </a:prstGeom>
            <a:noFill/>
            <a:ln w="9525">
              <a:noFill/>
            </a:ln>
          </p:spPr>
          <p:txBody>
            <a:bodyPr wrap="square" lIns="92075" tIns="46038" rIns="92075" bIns="46038">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DMU/DPA</a:t>
              </a:r>
            </a:p>
          </p:txBody>
        </p:sp>
        <p:sp>
          <p:nvSpPr>
            <p:cNvPr id="67" name="矩形 66"/>
            <p:cNvSpPr/>
            <p:nvPr/>
          </p:nvSpPr>
          <p:spPr>
            <a:xfrm>
              <a:off x="9776" y="4353"/>
              <a:ext cx="1704" cy="858"/>
            </a:xfrm>
            <a:prstGeom prst="rect">
              <a:avLst/>
            </a:prstGeom>
            <a:noFill/>
            <a:ln w="9525">
              <a:noFill/>
            </a:ln>
          </p:spPr>
          <p:txBody>
            <a:bodyPr wrap="square" lIns="92075" tIns="46038" rIns="92075" bIns="46038">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Structural </a:t>
              </a:r>
            </a:p>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Parts</a:t>
              </a:r>
            </a:p>
          </p:txBody>
        </p:sp>
        <p:sp>
          <p:nvSpPr>
            <p:cNvPr id="68" name="矩形 67"/>
            <p:cNvSpPr/>
            <p:nvPr/>
          </p:nvSpPr>
          <p:spPr>
            <a:xfrm>
              <a:off x="5421" y="7750"/>
              <a:ext cx="2201" cy="1212"/>
            </a:xfrm>
            <a:prstGeom prst="rect">
              <a:avLst/>
            </a:prstGeom>
            <a:noFill/>
            <a:ln w="9525">
              <a:noFill/>
            </a:ln>
          </p:spPr>
          <p:txBody>
            <a:bodyPr wrap="square" lIns="92075" tIns="46038" rIns="92075" bIns="46038">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Cable Routing</a:t>
              </a:r>
            </a:p>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&amp; Tubing</a:t>
              </a:r>
            </a:p>
          </p:txBody>
        </p:sp>
        <p:sp>
          <p:nvSpPr>
            <p:cNvPr id="69" name="未知"/>
            <p:cNvSpPr/>
            <p:nvPr/>
          </p:nvSpPr>
          <p:spPr>
            <a:xfrm>
              <a:off x="7497" y="3978"/>
              <a:ext cx="370" cy="182"/>
            </a:xfrm>
            <a:custGeom>
              <a:avLst/>
              <a:gdLst/>
              <a:ahLst/>
              <a:cxnLst/>
              <a:rect l="0" t="0" r="0" b="0"/>
              <a:pathLst>
                <a:path w="148" h="73">
                  <a:moveTo>
                    <a:pt x="0" y="72"/>
                  </a:moveTo>
                  <a:lnTo>
                    <a:pt x="18" y="36"/>
                  </a:lnTo>
                  <a:lnTo>
                    <a:pt x="0" y="0"/>
                  </a:lnTo>
                  <a:lnTo>
                    <a:pt x="147" y="36"/>
                  </a:lnTo>
                  <a:lnTo>
                    <a:pt x="0" y="72"/>
                  </a:lnTo>
                </a:path>
              </a:pathLst>
            </a:custGeom>
            <a:solidFill>
              <a:srgbClr val="FFFFFF"/>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70" name="矩形 69"/>
            <p:cNvSpPr/>
            <p:nvPr/>
          </p:nvSpPr>
          <p:spPr>
            <a:xfrm>
              <a:off x="10191" y="7893"/>
              <a:ext cx="1610" cy="504"/>
            </a:xfrm>
            <a:prstGeom prst="rect">
              <a:avLst/>
            </a:prstGeom>
            <a:noFill/>
            <a:ln w="9525">
              <a:noFill/>
            </a:ln>
          </p:spPr>
          <p:txBody>
            <a:bodyPr wrap="square" lIns="92075" tIns="46038" rIns="92075" bIns="46038">
              <a:spAutoFit/>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Tooling</a:t>
              </a:r>
            </a:p>
          </p:txBody>
        </p:sp>
        <p:sp>
          <p:nvSpPr>
            <p:cNvPr id="71" name="矩形 70"/>
            <p:cNvSpPr/>
            <p:nvPr/>
          </p:nvSpPr>
          <p:spPr>
            <a:xfrm>
              <a:off x="11950" y="7893"/>
              <a:ext cx="2770" cy="504"/>
            </a:xfrm>
            <a:prstGeom prst="rect">
              <a:avLst/>
            </a:prstGeom>
            <a:noFill/>
            <a:ln w="9525">
              <a:noFill/>
            </a:ln>
          </p:spPr>
          <p:txBody>
            <a:bodyPr wrap="square" lIns="92075" tIns="46038" rIns="92075" bIns="46038">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prstClr val="black"/>
                  </a:solidFill>
                  <a:effectLst>
                    <a:outerShdw blurRad="38100" dist="38100" dir="2700000">
                      <a:srgbClr val="C0C0C0"/>
                    </a:outerShdw>
                  </a:effectLst>
                  <a:uLnTx/>
                  <a:uFillTx/>
                  <a:latin typeface="Arial" panose="020B0604020202020204" pitchFamily="34" charset="0"/>
                  <a:ea typeface="等线" panose="02010600030101010101" charset="-122"/>
                  <a:cs typeface="+mn-cs"/>
                </a:rPr>
                <a:t>Mfg.  Simulation</a:t>
              </a:r>
            </a:p>
          </p:txBody>
        </p:sp>
        <p:pic>
          <p:nvPicPr>
            <p:cNvPr id="72" name="图片 71"/>
            <p:cNvPicPr>
              <a:picLocks noChangeAspect="1"/>
            </p:cNvPicPr>
            <p:nvPr/>
          </p:nvPicPr>
          <p:blipFill>
            <a:blip r:embed="rId3"/>
            <a:stretch>
              <a:fillRect/>
            </a:stretch>
          </p:blipFill>
          <p:spPr>
            <a:xfrm>
              <a:off x="3790" y="1950"/>
              <a:ext cx="2910" cy="2265"/>
            </a:xfrm>
            <a:prstGeom prst="rect">
              <a:avLst/>
            </a:prstGeom>
            <a:noFill/>
            <a:ln w="9525">
              <a:noFill/>
            </a:ln>
          </p:spPr>
        </p:pic>
        <p:pic>
          <p:nvPicPr>
            <p:cNvPr id="73" name="图片 72"/>
            <p:cNvPicPr>
              <a:picLocks noChangeAspect="1"/>
            </p:cNvPicPr>
            <p:nvPr/>
          </p:nvPicPr>
          <p:blipFill>
            <a:blip r:embed="rId4"/>
            <a:stretch>
              <a:fillRect/>
            </a:stretch>
          </p:blipFill>
          <p:spPr>
            <a:xfrm>
              <a:off x="12437" y="1950"/>
              <a:ext cx="3225" cy="2235"/>
            </a:xfrm>
            <a:prstGeom prst="rect">
              <a:avLst/>
            </a:prstGeom>
            <a:noFill/>
            <a:ln w="9525">
              <a:noFill/>
            </a:ln>
          </p:spPr>
        </p:pic>
        <p:pic>
          <p:nvPicPr>
            <p:cNvPr id="74" name="图片 73"/>
            <p:cNvPicPr>
              <a:picLocks noChangeAspect="1"/>
            </p:cNvPicPr>
            <p:nvPr/>
          </p:nvPicPr>
          <p:blipFill>
            <a:blip r:embed="rId5"/>
            <a:stretch>
              <a:fillRect/>
            </a:stretch>
          </p:blipFill>
          <p:spPr>
            <a:xfrm>
              <a:off x="6907" y="2800"/>
              <a:ext cx="1590" cy="1005"/>
            </a:xfrm>
            <a:prstGeom prst="rect">
              <a:avLst/>
            </a:prstGeom>
            <a:noFill/>
            <a:ln w="9525">
              <a:noFill/>
            </a:ln>
          </p:spPr>
        </p:pic>
        <p:pic>
          <p:nvPicPr>
            <p:cNvPr id="75" name="图片 74"/>
            <p:cNvPicPr>
              <a:picLocks noChangeAspect="1"/>
            </p:cNvPicPr>
            <p:nvPr/>
          </p:nvPicPr>
          <p:blipFill>
            <a:blip r:embed="rId6"/>
            <a:stretch>
              <a:fillRect/>
            </a:stretch>
          </p:blipFill>
          <p:spPr>
            <a:xfrm>
              <a:off x="8720" y="2800"/>
              <a:ext cx="1605" cy="1005"/>
            </a:xfrm>
            <a:prstGeom prst="rect">
              <a:avLst/>
            </a:prstGeom>
            <a:noFill/>
            <a:ln w="9525">
              <a:noFill/>
            </a:ln>
          </p:spPr>
        </p:pic>
        <p:pic>
          <p:nvPicPr>
            <p:cNvPr id="76" name="图片 75"/>
            <p:cNvPicPr>
              <a:picLocks noChangeAspect="1"/>
            </p:cNvPicPr>
            <p:nvPr/>
          </p:nvPicPr>
          <p:blipFill>
            <a:blip r:embed="rId7"/>
            <a:stretch>
              <a:fillRect/>
            </a:stretch>
          </p:blipFill>
          <p:spPr>
            <a:xfrm>
              <a:off x="10577" y="2800"/>
              <a:ext cx="1530" cy="960"/>
            </a:xfrm>
            <a:prstGeom prst="rect">
              <a:avLst/>
            </a:prstGeom>
            <a:noFill/>
            <a:ln w="9525">
              <a:noFill/>
            </a:ln>
          </p:spPr>
        </p:pic>
        <p:pic>
          <p:nvPicPr>
            <p:cNvPr id="77" name="图片 76"/>
            <p:cNvPicPr>
              <a:picLocks noChangeAspect="1"/>
            </p:cNvPicPr>
            <p:nvPr/>
          </p:nvPicPr>
          <p:blipFill>
            <a:blip r:embed="rId8"/>
            <a:srcRect l="2469" t="2057" r="4938" b="2165"/>
            <a:stretch>
              <a:fillRect/>
            </a:stretch>
          </p:blipFill>
          <p:spPr>
            <a:xfrm>
              <a:off x="3370" y="5150"/>
              <a:ext cx="1875" cy="2213"/>
            </a:xfrm>
            <a:prstGeom prst="rect">
              <a:avLst/>
            </a:prstGeom>
            <a:noFill/>
            <a:ln w="12700" cap="flat" cmpd="sng">
              <a:solidFill>
                <a:schemeClr val="tx1"/>
              </a:solidFill>
              <a:prstDash val="solid"/>
              <a:miter/>
              <a:headEnd type="none" w="med" len="med"/>
              <a:tailEnd type="none" w="med" len="med"/>
            </a:ln>
          </p:spPr>
        </p:pic>
        <p:pic>
          <p:nvPicPr>
            <p:cNvPr id="78" name="图片 77"/>
            <p:cNvPicPr>
              <a:picLocks noChangeAspect="1"/>
            </p:cNvPicPr>
            <p:nvPr/>
          </p:nvPicPr>
          <p:blipFill>
            <a:blip r:embed="rId9"/>
            <a:stretch>
              <a:fillRect/>
            </a:stretch>
          </p:blipFill>
          <p:spPr>
            <a:xfrm>
              <a:off x="5350" y="5150"/>
              <a:ext cx="2037" cy="2265"/>
            </a:xfrm>
            <a:prstGeom prst="rect">
              <a:avLst/>
            </a:prstGeom>
            <a:noFill/>
            <a:ln w="9525">
              <a:noFill/>
            </a:ln>
          </p:spPr>
        </p:pic>
        <p:pic>
          <p:nvPicPr>
            <p:cNvPr id="79" name="图片 78"/>
            <p:cNvPicPr>
              <a:picLocks noChangeAspect="1"/>
            </p:cNvPicPr>
            <p:nvPr/>
          </p:nvPicPr>
          <p:blipFill>
            <a:blip r:embed="rId10"/>
            <a:stretch>
              <a:fillRect/>
            </a:stretch>
          </p:blipFill>
          <p:spPr>
            <a:xfrm>
              <a:off x="7495" y="5150"/>
              <a:ext cx="1965" cy="2325"/>
            </a:xfrm>
            <a:prstGeom prst="rect">
              <a:avLst/>
            </a:prstGeom>
            <a:noFill/>
            <a:ln w="9525">
              <a:noFill/>
            </a:ln>
          </p:spPr>
        </p:pic>
        <p:pic>
          <p:nvPicPr>
            <p:cNvPr id="80" name="图片 79"/>
            <p:cNvPicPr>
              <a:picLocks noChangeAspect="1"/>
            </p:cNvPicPr>
            <p:nvPr/>
          </p:nvPicPr>
          <p:blipFill>
            <a:blip r:embed="rId11"/>
            <a:stretch>
              <a:fillRect/>
            </a:stretch>
          </p:blipFill>
          <p:spPr>
            <a:xfrm>
              <a:off x="9565" y="5150"/>
              <a:ext cx="2130" cy="2310"/>
            </a:xfrm>
            <a:prstGeom prst="rect">
              <a:avLst/>
            </a:prstGeom>
            <a:noFill/>
            <a:ln w="9525">
              <a:noFill/>
            </a:ln>
          </p:spPr>
        </p:pic>
        <p:pic>
          <p:nvPicPr>
            <p:cNvPr id="81" name="图片 80"/>
            <p:cNvPicPr>
              <a:picLocks noChangeAspect="1"/>
            </p:cNvPicPr>
            <p:nvPr/>
          </p:nvPicPr>
          <p:blipFill>
            <a:blip r:embed="rId12"/>
            <a:stretch>
              <a:fillRect/>
            </a:stretch>
          </p:blipFill>
          <p:spPr>
            <a:xfrm>
              <a:off x="11802" y="5150"/>
              <a:ext cx="2310" cy="2280"/>
            </a:xfrm>
            <a:prstGeom prst="rect">
              <a:avLst/>
            </a:prstGeom>
            <a:noFill/>
            <a:ln w="9525">
              <a:noFill/>
            </a:ln>
          </p:spPr>
        </p:pic>
        <p:pic>
          <p:nvPicPr>
            <p:cNvPr id="82" name="图片 81"/>
            <p:cNvPicPr>
              <a:picLocks noChangeAspect="1"/>
            </p:cNvPicPr>
            <p:nvPr/>
          </p:nvPicPr>
          <p:blipFill>
            <a:blip r:embed="rId13"/>
            <a:stretch>
              <a:fillRect/>
            </a:stretch>
          </p:blipFill>
          <p:spPr>
            <a:xfrm>
              <a:off x="14220" y="5150"/>
              <a:ext cx="2160" cy="2310"/>
            </a:xfrm>
            <a:prstGeom prst="rect">
              <a:avLst/>
            </a:prstGeom>
            <a:noFill/>
            <a:ln w="9525">
              <a:noFill/>
            </a:ln>
          </p:spPr>
        </p:pic>
        <p:pic>
          <p:nvPicPr>
            <p:cNvPr id="83" name="图片 82"/>
            <p:cNvPicPr>
              <a:picLocks noChangeAspect="1"/>
            </p:cNvPicPr>
            <p:nvPr/>
          </p:nvPicPr>
          <p:blipFill>
            <a:blip r:embed="rId14"/>
            <a:stretch>
              <a:fillRect/>
            </a:stretch>
          </p:blipFill>
          <p:spPr>
            <a:xfrm>
              <a:off x="3167" y="8500"/>
              <a:ext cx="2085" cy="2205"/>
            </a:xfrm>
            <a:prstGeom prst="rect">
              <a:avLst/>
            </a:prstGeom>
            <a:noFill/>
            <a:ln w="9525">
              <a:noFill/>
            </a:ln>
          </p:spPr>
        </p:pic>
        <p:pic>
          <p:nvPicPr>
            <p:cNvPr id="84" name="图片 83"/>
            <p:cNvPicPr>
              <a:picLocks noChangeAspect="1"/>
            </p:cNvPicPr>
            <p:nvPr/>
          </p:nvPicPr>
          <p:blipFill>
            <a:blip r:embed="rId15"/>
            <a:stretch>
              <a:fillRect/>
            </a:stretch>
          </p:blipFill>
          <p:spPr>
            <a:xfrm>
              <a:off x="5420" y="8500"/>
              <a:ext cx="2175" cy="2175"/>
            </a:xfrm>
            <a:prstGeom prst="rect">
              <a:avLst/>
            </a:prstGeom>
            <a:noFill/>
            <a:ln w="9525">
              <a:noFill/>
            </a:ln>
          </p:spPr>
        </p:pic>
        <p:pic>
          <p:nvPicPr>
            <p:cNvPr id="85" name="图片 84"/>
            <p:cNvPicPr>
              <a:picLocks noChangeAspect="1"/>
            </p:cNvPicPr>
            <p:nvPr/>
          </p:nvPicPr>
          <p:blipFill>
            <a:blip r:embed="rId16"/>
            <a:stretch>
              <a:fillRect/>
            </a:stretch>
          </p:blipFill>
          <p:spPr>
            <a:xfrm>
              <a:off x="7762" y="8500"/>
              <a:ext cx="1860" cy="2145"/>
            </a:xfrm>
            <a:prstGeom prst="rect">
              <a:avLst/>
            </a:prstGeom>
            <a:noFill/>
            <a:ln w="9525">
              <a:noFill/>
            </a:ln>
          </p:spPr>
        </p:pic>
        <p:pic>
          <p:nvPicPr>
            <p:cNvPr id="86" name="图片 85"/>
            <p:cNvPicPr>
              <a:picLocks noChangeAspect="1"/>
            </p:cNvPicPr>
            <p:nvPr/>
          </p:nvPicPr>
          <p:blipFill>
            <a:blip r:embed="rId17"/>
            <a:stretch>
              <a:fillRect/>
            </a:stretch>
          </p:blipFill>
          <p:spPr>
            <a:xfrm>
              <a:off x="9790" y="8500"/>
              <a:ext cx="2160" cy="2175"/>
            </a:xfrm>
            <a:prstGeom prst="rect">
              <a:avLst/>
            </a:prstGeom>
            <a:noFill/>
            <a:ln w="9525">
              <a:noFill/>
            </a:ln>
          </p:spPr>
        </p:pic>
        <p:pic>
          <p:nvPicPr>
            <p:cNvPr id="87" name="图片 86"/>
            <p:cNvPicPr>
              <a:picLocks noChangeAspect="1"/>
            </p:cNvPicPr>
            <p:nvPr/>
          </p:nvPicPr>
          <p:blipFill>
            <a:blip r:embed="rId18"/>
            <a:srcRect l="8287" t="7655" r="7356" b="7655"/>
            <a:stretch>
              <a:fillRect/>
            </a:stretch>
          </p:blipFill>
          <p:spPr>
            <a:xfrm>
              <a:off x="12117" y="8500"/>
              <a:ext cx="2265" cy="2185"/>
            </a:xfrm>
            <a:prstGeom prst="rect">
              <a:avLst/>
            </a:prstGeom>
            <a:noFill/>
            <a:ln w="12700" cap="flat" cmpd="sng">
              <a:solidFill>
                <a:schemeClr val="tx1"/>
              </a:solidFill>
              <a:prstDash val="solid"/>
              <a:miter/>
              <a:headEnd type="none" w="med" len="med"/>
              <a:tailEnd type="none" w="med" len="med"/>
            </a:ln>
          </p:spPr>
        </p:pic>
        <p:pic>
          <p:nvPicPr>
            <p:cNvPr id="88" name="图片 87"/>
            <p:cNvPicPr>
              <a:picLocks noChangeAspect="1"/>
            </p:cNvPicPr>
            <p:nvPr/>
          </p:nvPicPr>
          <p:blipFill>
            <a:blip r:embed="rId19"/>
            <a:stretch>
              <a:fillRect/>
            </a:stretch>
          </p:blipFill>
          <p:spPr>
            <a:xfrm>
              <a:off x="14552" y="8500"/>
              <a:ext cx="2145" cy="2220"/>
            </a:xfrm>
            <a:prstGeom prst="rect">
              <a:avLst/>
            </a:prstGeom>
            <a:noFill/>
            <a:ln w="9525">
              <a:noFill/>
            </a:ln>
          </p:spPr>
        </p:pic>
      </p:grpSp>
      <p:sp>
        <p:nvSpPr>
          <p:cNvPr id="2" name="文本框 1"/>
          <p:cNvSpPr txBox="1"/>
          <p:nvPr/>
        </p:nvSpPr>
        <p:spPr>
          <a:xfrm>
            <a:off x="344805" y="1410335"/>
            <a:ext cx="2461895" cy="2348230"/>
          </a:xfrm>
          <a:prstGeom prst="rect">
            <a:avLst/>
          </a:prstGeom>
          <a:noFill/>
        </p:spPr>
        <p:txBody>
          <a:bodyPr wrap="square" rtlCol="0">
            <a:spAutoFit/>
          </a:bodyPr>
          <a:lstStyle/>
          <a:p>
            <a:pPr marL="342265" marR="0" lvl="0" indent="-342265" algn="l" defTabSz="914400" rtl="0" eaLnBrk="1" fontAlgn="auto" latinLnBrk="0" hangingPunct="1">
              <a:lnSpc>
                <a:spcPts val="2200"/>
              </a:lnSpc>
              <a:spcBef>
                <a:spcPts val="0"/>
              </a:spcBef>
              <a:spcAft>
                <a:spcPts val="0"/>
              </a:spcAft>
              <a:buClr>
                <a:schemeClr val="accent1">
                  <a:lumMod val="75000"/>
                </a:schemeClr>
              </a:buClr>
              <a:buSzTx/>
              <a:buFont typeface="Wingdings" panose="05000000000000000000" pitchFamily="2" charset="2"/>
              <a:buChar char="Ø"/>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航空产品全生命周期过程</a:t>
            </a:r>
          </a:p>
          <a:p>
            <a:pPr marR="0" lvl="0" indent="0" algn="l" defTabSz="914400" rtl="0" eaLnBrk="1" fontAlgn="auto" latinLnBrk="0" hangingPunct="1">
              <a:lnSpc>
                <a:spcPts val="2200"/>
              </a:lnSpc>
              <a:spcBef>
                <a:spcPts val="0"/>
              </a:spcBef>
              <a:spcAft>
                <a:spcPts val="0"/>
              </a:spcAft>
              <a:buClr>
                <a:schemeClr val="accent1">
                  <a:lumMod val="75000"/>
                </a:schemeClr>
              </a:buClr>
              <a:buSzTx/>
              <a:buFont typeface="Wingdings" panose="05000000000000000000" pitchFamily="2" charset="2"/>
              <a:buNone/>
              <a:defRPr/>
            </a:pPr>
            <a:r>
              <a:rPr lang="zh-CN" altLang="en-US" b="1" noProof="0" dirty="0">
                <a:ln>
                  <a:noFill/>
                </a:ln>
                <a:solidFill>
                  <a:srgbClr val="121212"/>
                </a:solidFill>
                <a:effectLst/>
                <a:uLnTx/>
                <a:uFillTx/>
                <a:latin typeface="等线"/>
                <a:ea typeface="宋体" panose="02010600030101010101" pitchFamily="2" charset="-122"/>
                <a:cs typeface="Times New Roman" panose="02020603050405020304" pitchFamily="18" charset="0"/>
                <a:sym typeface="+mn-ea"/>
              </a:rPr>
              <a:t>涵盖研发、设计、制造、服务保障等过程，需要系列</a:t>
            </a:r>
            <a:r>
              <a:rPr lang="zh-CN" altLang="en-US" b="1" noProof="0" dirty="0">
                <a:ln>
                  <a:noFill/>
                </a:ln>
                <a:solidFill>
                  <a:srgbClr val="FF0000"/>
                </a:solidFill>
                <a:effectLst/>
                <a:uLnTx/>
                <a:uFillTx/>
                <a:latin typeface="等线"/>
                <a:ea typeface="宋体" panose="02010600030101010101" pitchFamily="2" charset="-122"/>
                <a:cs typeface="Times New Roman" panose="02020603050405020304" pitchFamily="18" charset="0"/>
                <a:sym typeface="+mn-ea"/>
              </a:rPr>
              <a:t>数字化工具集</a:t>
            </a:r>
            <a:r>
              <a:rPr lang="zh-CN" altLang="en-US" b="1" noProof="0" dirty="0">
                <a:ln>
                  <a:noFill/>
                </a:ln>
                <a:solidFill>
                  <a:srgbClr val="121212"/>
                </a:solidFill>
                <a:effectLst/>
                <a:uLnTx/>
                <a:uFillTx/>
                <a:latin typeface="等线"/>
                <a:ea typeface="宋体" panose="02010600030101010101" pitchFamily="2" charset="-122"/>
                <a:cs typeface="Times New Roman" panose="02020603050405020304" pitchFamily="18" charset="0"/>
                <a:sym typeface="+mn-ea"/>
              </a:rPr>
              <a:t>和集成化的</a:t>
            </a:r>
            <a:r>
              <a:rPr lang="zh-CN" altLang="en-US" b="1" noProof="0" dirty="0">
                <a:ln>
                  <a:noFill/>
                </a:ln>
                <a:solidFill>
                  <a:srgbClr val="FF0000"/>
                </a:solidFill>
                <a:effectLst/>
                <a:uLnTx/>
                <a:uFillTx/>
                <a:latin typeface="等线"/>
                <a:ea typeface="宋体" panose="02010600030101010101" pitchFamily="2" charset="-122"/>
                <a:cs typeface="Times New Roman" panose="02020603050405020304" pitchFamily="18" charset="0"/>
                <a:sym typeface="+mn-ea"/>
              </a:rPr>
              <a:t>信息系统平台</a:t>
            </a:r>
            <a:r>
              <a:rPr lang="zh-CN" altLang="en-US" b="1" noProof="0" dirty="0">
                <a:ln>
                  <a:noFill/>
                </a:ln>
                <a:solidFill>
                  <a:srgbClr val="121212"/>
                </a:solidFill>
                <a:effectLst/>
                <a:uLnTx/>
                <a:uFillTx/>
                <a:latin typeface="等线"/>
                <a:ea typeface="宋体" panose="02010600030101010101" pitchFamily="2" charset="-122"/>
                <a:cs typeface="Times New Roman" panose="02020603050405020304" pitchFamily="18" charset="0"/>
                <a:sym typeface="+mn-ea"/>
              </a:rPr>
              <a:t>支持。</a:t>
            </a:r>
            <a:endParaRPr kumimoji="0" lang="zh-CN" altLang="zh-CN"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342265" marR="0" lvl="0" indent="-342265" algn="l" defTabSz="914400" rtl="0" eaLnBrk="1" fontAlgn="auto" latinLnBrk="0" hangingPunct="1">
              <a:lnSpc>
                <a:spcPts val="2200"/>
              </a:lnSpc>
              <a:spcBef>
                <a:spcPts val="0"/>
              </a:spcBef>
              <a:spcAft>
                <a:spcPts val="0"/>
              </a:spcAft>
              <a:buClr>
                <a:schemeClr val="accent1">
                  <a:lumMod val="75000"/>
                </a:schemeClr>
              </a:buClr>
              <a:buSzTx/>
              <a:buFont typeface="Wingdings" panose="05000000000000000000" pitchFamily="2" charset="2"/>
              <a:buChar char="Ø"/>
              <a:defRPr/>
            </a:pP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立方体 14"/>
          <p:cNvSpPr/>
          <p:nvPr/>
        </p:nvSpPr>
        <p:spPr>
          <a:xfrm>
            <a:off x="2272362" y="2616998"/>
            <a:ext cx="1829255" cy="432015"/>
          </a:xfrm>
          <a:prstGeom prst="cube">
            <a:avLst>
              <a:gd name="adj" fmla="val 33871"/>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16" name="立方体 15"/>
          <p:cNvSpPr/>
          <p:nvPr/>
        </p:nvSpPr>
        <p:spPr>
          <a:xfrm>
            <a:off x="2272360" y="3175378"/>
            <a:ext cx="1829255" cy="432015"/>
          </a:xfrm>
          <a:prstGeom prst="cube">
            <a:avLst>
              <a:gd name="adj" fmla="val 33871"/>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17" name="立方体 16"/>
          <p:cNvSpPr/>
          <p:nvPr/>
        </p:nvSpPr>
        <p:spPr>
          <a:xfrm>
            <a:off x="2272360" y="3740020"/>
            <a:ext cx="1829255" cy="432015"/>
          </a:xfrm>
          <a:prstGeom prst="cube">
            <a:avLst>
              <a:gd name="adj" fmla="val 33871"/>
            </a:avLst>
          </a:prstGeom>
          <a:solidFill>
            <a:srgbClr val="FCD1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18" name="立方体 17"/>
          <p:cNvSpPr/>
          <p:nvPr/>
        </p:nvSpPr>
        <p:spPr>
          <a:xfrm>
            <a:off x="2272360" y="4303988"/>
            <a:ext cx="1829255" cy="432015"/>
          </a:xfrm>
          <a:prstGeom prst="cube">
            <a:avLst>
              <a:gd name="adj" fmla="val 33871"/>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19" name="立方体 18"/>
          <p:cNvSpPr/>
          <p:nvPr/>
        </p:nvSpPr>
        <p:spPr>
          <a:xfrm>
            <a:off x="2272360" y="4867956"/>
            <a:ext cx="1829255" cy="432015"/>
          </a:xfrm>
          <a:prstGeom prst="cube">
            <a:avLst>
              <a:gd name="adj" fmla="val 33871"/>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20" name="立方体 19"/>
          <p:cNvSpPr/>
          <p:nvPr/>
        </p:nvSpPr>
        <p:spPr>
          <a:xfrm>
            <a:off x="3018766" y="5431925"/>
            <a:ext cx="5725418" cy="621048"/>
          </a:xfrm>
          <a:prstGeom prst="cube">
            <a:avLst>
              <a:gd name="adj" fmla="val 79198"/>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21" name="立方体 20"/>
          <p:cNvSpPr/>
          <p:nvPr/>
        </p:nvSpPr>
        <p:spPr>
          <a:xfrm>
            <a:off x="4472940" y="2933065"/>
            <a:ext cx="5374005" cy="2275205"/>
          </a:xfrm>
          <a:prstGeom prst="cube">
            <a:avLst>
              <a:gd name="adj" fmla="val 1512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22" name="立方体 21"/>
          <p:cNvSpPr/>
          <p:nvPr/>
        </p:nvSpPr>
        <p:spPr>
          <a:xfrm>
            <a:off x="5237504" y="2101560"/>
            <a:ext cx="4418812" cy="646331"/>
          </a:xfrm>
          <a:prstGeom prst="cube">
            <a:avLst>
              <a:gd name="adj" fmla="val 52064"/>
            </a:avLst>
          </a:prstGeom>
          <a:solidFill>
            <a:srgbClr val="F5D38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23" name="立方体 22"/>
          <p:cNvSpPr/>
          <p:nvPr/>
        </p:nvSpPr>
        <p:spPr>
          <a:xfrm>
            <a:off x="3328798" y="5449748"/>
            <a:ext cx="985421" cy="469175"/>
          </a:xfrm>
          <a:prstGeom prst="cube">
            <a:avLst>
              <a:gd name="adj" fmla="val 86104"/>
            </a:avLst>
          </a:prstGeom>
          <a:solidFill>
            <a:srgbClr val="F5D38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25" name="立方体 24"/>
          <p:cNvSpPr/>
          <p:nvPr/>
        </p:nvSpPr>
        <p:spPr>
          <a:xfrm>
            <a:off x="4132401" y="5449748"/>
            <a:ext cx="985421" cy="469175"/>
          </a:xfrm>
          <a:prstGeom prst="cube">
            <a:avLst>
              <a:gd name="adj" fmla="val 86104"/>
            </a:avLst>
          </a:prstGeom>
          <a:solidFill>
            <a:srgbClr val="F5D38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26" name="立方体 25"/>
          <p:cNvSpPr/>
          <p:nvPr/>
        </p:nvSpPr>
        <p:spPr>
          <a:xfrm>
            <a:off x="4936004" y="5446884"/>
            <a:ext cx="985421" cy="469175"/>
          </a:xfrm>
          <a:prstGeom prst="cube">
            <a:avLst>
              <a:gd name="adj" fmla="val 86104"/>
            </a:avLst>
          </a:prstGeom>
          <a:solidFill>
            <a:srgbClr val="F5D38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27" name="立方体 26"/>
          <p:cNvSpPr/>
          <p:nvPr/>
        </p:nvSpPr>
        <p:spPr>
          <a:xfrm>
            <a:off x="5738746" y="5449748"/>
            <a:ext cx="985421" cy="455549"/>
          </a:xfrm>
          <a:prstGeom prst="cube">
            <a:avLst>
              <a:gd name="adj" fmla="val 86104"/>
            </a:avLst>
          </a:prstGeom>
          <a:solidFill>
            <a:srgbClr val="F5D38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28" name="立方体 27"/>
          <p:cNvSpPr/>
          <p:nvPr/>
        </p:nvSpPr>
        <p:spPr>
          <a:xfrm>
            <a:off x="6542349" y="5451062"/>
            <a:ext cx="985421" cy="469175"/>
          </a:xfrm>
          <a:prstGeom prst="cube">
            <a:avLst>
              <a:gd name="adj" fmla="val 86104"/>
            </a:avLst>
          </a:prstGeom>
          <a:solidFill>
            <a:srgbClr val="F5D38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29" name="文本框 28"/>
          <p:cNvSpPr txBox="1"/>
          <p:nvPr/>
        </p:nvSpPr>
        <p:spPr>
          <a:xfrm>
            <a:off x="2564097" y="2745568"/>
            <a:ext cx="11874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过程分析</a:t>
            </a:r>
          </a:p>
        </p:txBody>
      </p:sp>
      <p:sp>
        <p:nvSpPr>
          <p:cNvPr id="30" name="文本框 29"/>
          <p:cNvSpPr txBox="1"/>
          <p:nvPr/>
        </p:nvSpPr>
        <p:spPr>
          <a:xfrm>
            <a:off x="2230469" y="3295045"/>
            <a:ext cx="19485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过程集成方案设计</a:t>
            </a:r>
          </a:p>
        </p:txBody>
      </p:sp>
      <p:sp>
        <p:nvSpPr>
          <p:cNvPr id="31" name="文本框 30"/>
          <p:cNvSpPr txBox="1"/>
          <p:nvPr/>
        </p:nvSpPr>
        <p:spPr>
          <a:xfrm>
            <a:off x="2310354" y="3841908"/>
            <a:ext cx="17532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过程建模、仿真</a:t>
            </a:r>
          </a:p>
        </p:txBody>
      </p:sp>
      <p:sp>
        <p:nvSpPr>
          <p:cNvPr id="32" name="文本框 31"/>
          <p:cNvSpPr txBox="1"/>
          <p:nvPr/>
        </p:nvSpPr>
        <p:spPr>
          <a:xfrm>
            <a:off x="2598592" y="4429636"/>
            <a:ext cx="11874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过程控制</a:t>
            </a:r>
          </a:p>
        </p:txBody>
      </p:sp>
      <p:sp>
        <p:nvSpPr>
          <p:cNvPr id="33" name="文本框 32"/>
          <p:cNvSpPr txBox="1"/>
          <p:nvPr/>
        </p:nvSpPr>
        <p:spPr>
          <a:xfrm>
            <a:off x="2627209" y="4984707"/>
            <a:ext cx="11874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过程优化</a:t>
            </a:r>
          </a:p>
        </p:txBody>
      </p:sp>
      <p:sp>
        <p:nvSpPr>
          <p:cNvPr id="34" name="文本框 33"/>
          <p:cNvSpPr txBox="1"/>
          <p:nvPr/>
        </p:nvSpPr>
        <p:spPr>
          <a:xfrm>
            <a:off x="6574569" y="2090974"/>
            <a:ext cx="17916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协同关系管理</a:t>
            </a:r>
          </a:p>
        </p:txBody>
      </p:sp>
      <p:sp>
        <p:nvSpPr>
          <p:cNvPr id="35" name="文本框 34"/>
          <p:cNvSpPr txBox="1"/>
          <p:nvPr/>
        </p:nvSpPr>
        <p:spPr>
          <a:xfrm>
            <a:off x="5428714" y="2436068"/>
            <a:ext cx="5108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组织、协同团队、供应链、客户关系</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36" name="文本框 35"/>
          <p:cNvSpPr txBox="1"/>
          <p:nvPr/>
        </p:nvSpPr>
        <p:spPr>
          <a:xfrm rot="18920704">
            <a:off x="3516598" y="5415018"/>
            <a:ext cx="67587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CAX</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文本框 36"/>
          <p:cNvSpPr txBox="1"/>
          <p:nvPr/>
        </p:nvSpPr>
        <p:spPr>
          <a:xfrm rot="18920704">
            <a:off x="4352367" y="5378090"/>
            <a:ext cx="67587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PLM</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文本框 37"/>
          <p:cNvSpPr txBox="1"/>
          <p:nvPr/>
        </p:nvSpPr>
        <p:spPr>
          <a:xfrm rot="18920704">
            <a:off x="5159892" y="5383274"/>
            <a:ext cx="67587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ERP</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p:cNvSpPr txBox="1"/>
          <p:nvPr/>
        </p:nvSpPr>
        <p:spPr>
          <a:xfrm rot="18920704">
            <a:off x="5981007" y="5397227"/>
            <a:ext cx="67587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MES</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文本框 39"/>
          <p:cNvSpPr txBox="1"/>
          <p:nvPr/>
        </p:nvSpPr>
        <p:spPr>
          <a:xfrm rot="18920704">
            <a:off x="6718317" y="5431076"/>
            <a:ext cx="6801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ALIS</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p:nvSpPr>
        <p:spPr>
          <a:xfrm>
            <a:off x="7392720" y="5475452"/>
            <a:ext cx="17532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支撑平台</a:t>
            </a:r>
          </a:p>
        </p:txBody>
      </p:sp>
      <p:sp>
        <p:nvSpPr>
          <p:cNvPr id="43" name="箭头: 上下 42"/>
          <p:cNvSpPr/>
          <p:nvPr/>
        </p:nvSpPr>
        <p:spPr>
          <a:xfrm>
            <a:off x="5428644" y="5115800"/>
            <a:ext cx="147210" cy="381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44" name="箭头: 上下 43"/>
          <p:cNvSpPr/>
          <p:nvPr/>
        </p:nvSpPr>
        <p:spPr>
          <a:xfrm>
            <a:off x="7744565" y="5158345"/>
            <a:ext cx="170640" cy="381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45" name="箭头: 上下 44"/>
          <p:cNvSpPr/>
          <p:nvPr/>
        </p:nvSpPr>
        <p:spPr>
          <a:xfrm>
            <a:off x="6997792" y="2660115"/>
            <a:ext cx="201678" cy="35699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46" name="文本框 45"/>
          <p:cNvSpPr txBox="1"/>
          <p:nvPr/>
        </p:nvSpPr>
        <p:spPr>
          <a:xfrm>
            <a:off x="7183708" y="2655986"/>
            <a:ext cx="91141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协作</a:t>
            </a:r>
          </a:p>
        </p:txBody>
      </p:sp>
      <p:sp>
        <p:nvSpPr>
          <p:cNvPr id="47" name="文本框 46"/>
          <p:cNvSpPr txBox="1"/>
          <p:nvPr/>
        </p:nvSpPr>
        <p:spPr>
          <a:xfrm>
            <a:off x="5576029" y="5167870"/>
            <a:ext cx="91141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支持</a:t>
            </a:r>
          </a:p>
        </p:txBody>
      </p:sp>
      <p:sp>
        <p:nvSpPr>
          <p:cNvPr id="48" name="文本框 47"/>
          <p:cNvSpPr txBox="1"/>
          <p:nvPr/>
        </p:nvSpPr>
        <p:spPr>
          <a:xfrm>
            <a:off x="7915428" y="5195175"/>
            <a:ext cx="91141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支持</a:t>
            </a:r>
          </a:p>
        </p:txBody>
      </p:sp>
      <p:cxnSp>
        <p:nvCxnSpPr>
          <p:cNvPr id="50" name="直接箭头连接符 49"/>
          <p:cNvCxnSpPr/>
          <p:nvPr/>
        </p:nvCxnSpPr>
        <p:spPr>
          <a:xfrm>
            <a:off x="3018766" y="3049013"/>
            <a:ext cx="0" cy="246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3018766" y="3595876"/>
            <a:ext cx="0" cy="246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018766" y="4172035"/>
            <a:ext cx="0" cy="246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029802" y="4735819"/>
            <a:ext cx="0" cy="246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4132401" y="1964277"/>
            <a:ext cx="8036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3630646" y="1973155"/>
            <a:ext cx="501755" cy="3408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4132401" y="1975847"/>
            <a:ext cx="0" cy="5437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2799249" y="2134827"/>
            <a:ext cx="124332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支撑平台</a:t>
            </a:r>
          </a:p>
        </p:txBody>
      </p:sp>
      <p:sp>
        <p:nvSpPr>
          <p:cNvPr id="67" name="文本框 66"/>
          <p:cNvSpPr txBox="1"/>
          <p:nvPr/>
        </p:nvSpPr>
        <p:spPr>
          <a:xfrm>
            <a:off x="4124997" y="2322687"/>
            <a:ext cx="124332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过程集成</a:t>
            </a:r>
          </a:p>
        </p:txBody>
      </p:sp>
      <p:sp>
        <p:nvSpPr>
          <p:cNvPr id="68" name="文本框 67"/>
          <p:cNvSpPr txBox="1"/>
          <p:nvPr/>
        </p:nvSpPr>
        <p:spPr>
          <a:xfrm>
            <a:off x="4876165" y="1756826"/>
            <a:ext cx="124332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协同管理</a:t>
            </a:r>
          </a:p>
        </p:txBody>
      </p:sp>
      <p:pic>
        <p:nvPicPr>
          <p:cNvPr id="69" name="图片 68"/>
          <p:cNvPicPr>
            <a:picLocks noChangeAspect="1"/>
          </p:cNvPicPr>
          <p:nvPr/>
        </p:nvPicPr>
        <p:blipFill>
          <a:blip r:embed="rId2"/>
          <a:stretch>
            <a:fillRect/>
          </a:stretch>
        </p:blipFill>
        <p:spPr>
          <a:xfrm>
            <a:off x="4472940" y="3340735"/>
            <a:ext cx="4979670" cy="1644015"/>
          </a:xfrm>
          <a:prstGeom prst="rect">
            <a:avLst/>
          </a:prstGeom>
        </p:spPr>
      </p:pic>
      <p:sp>
        <p:nvSpPr>
          <p:cNvPr id="91" name="文本框 90"/>
          <p:cNvSpPr txBox="1"/>
          <p:nvPr/>
        </p:nvSpPr>
        <p:spPr>
          <a:xfrm>
            <a:off x="35496" y="383540"/>
            <a:ext cx="575244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航空产品开发过程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6209" y="344158"/>
            <a:ext cx="6361497"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航空产品开发中工业软件的应用</a:t>
            </a:r>
            <a:endParaRPr kumimoji="0" lang="en-US" altLang="zh-CN" sz="3200" b="0" i="0" u="none" strike="noStrike" kern="1200" cap="none" spc="0" normalizeH="0" baseline="0" noProof="0" dirty="0">
              <a:ln>
                <a:noFill/>
              </a:ln>
              <a:solidFill>
                <a:prstClr val="white"/>
              </a:solidFill>
              <a:effectLst/>
              <a:uLnTx/>
              <a:uFillTx/>
              <a:latin typeface="等线 Light" panose="02010600030101010101" pitchFamily="2" charset="-122"/>
              <a:ea typeface="等线 Light" panose="02010600030101010101" pitchFamily="2" charset="-122"/>
              <a:cs typeface="+mn-cs"/>
            </a:endParaRPr>
          </a:p>
        </p:txBody>
      </p:sp>
      <p:grpSp>
        <p:nvGrpSpPr>
          <p:cNvPr id="49" name="组合 48"/>
          <p:cNvGrpSpPr/>
          <p:nvPr/>
        </p:nvGrpSpPr>
        <p:grpSpPr>
          <a:xfrm>
            <a:off x="3827748" y="1412776"/>
            <a:ext cx="360040" cy="567800"/>
            <a:chOff x="2303748" y="1412775"/>
            <a:chExt cx="360040" cy="576065"/>
          </a:xfrm>
        </p:grpSpPr>
        <p:cxnSp>
          <p:nvCxnSpPr>
            <p:cNvPr id="50" name="直接连接符 49"/>
            <p:cNvCxnSpPr/>
            <p:nvPr/>
          </p:nvCxnSpPr>
          <p:spPr>
            <a:xfrm flipV="1">
              <a:off x="2483768" y="1643202"/>
              <a:ext cx="0" cy="345638"/>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等腰三角形 50"/>
            <p:cNvSpPr/>
            <p:nvPr/>
          </p:nvSpPr>
          <p:spPr>
            <a:xfrm>
              <a:off x="2303748" y="1412775"/>
              <a:ext cx="360040" cy="23042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grpSp>
      <p:sp>
        <p:nvSpPr>
          <p:cNvPr id="52" name="文本框 51"/>
          <p:cNvSpPr txBox="1"/>
          <p:nvPr/>
        </p:nvSpPr>
        <p:spPr>
          <a:xfrm>
            <a:off x="3445697" y="1024397"/>
            <a:ext cx="11241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功能基线</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3" name="组合 52"/>
          <p:cNvGrpSpPr/>
          <p:nvPr/>
        </p:nvGrpSpPr>
        <p:grpSpPr>
          <a:xfrm>
            <a:off x="7248128" y="1393730"/>
            <a:ext cx="360040" cy="568073"/>
            <a:chOff x="2303748" y="1412775"/>
            <a:chExt cx="360040" cy="576065"/>
          </a:xfrm>
        </p:grpSpPr>
        <p:cxnSp>
          <p:nvCxnSpPr>
            <p:cNvPr id="54" name="直接连接符 53"/>
            <p:cNvCxnSpPr/>
            <p:nvPr/>
          </p:nvCxnSpPr>
          <p:spPr>
            <a:xfrm flipV="1">
              <a:off x="2483768" y="1643202"/>
              <a:ext cx="0" cy="345638"/>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等腰三角形 54"/>
            <p:cNvSpPr/>
            <p:nvPr/>
          </p:nvSpPr>
          <p:spPr>
            <a:xfrm>
              <a:off x="2303748" y="1412775"/>
              <a:ext cx="360040" cy="23042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grpSp>
      <p:sp>
        <p:nvSpPr>
          <p:cNvPr id="56" name="文本框 55"/>
          <p:cNvSpPr txBox="1"/>
          <p:nvPr/>
        </p:nvSpPr>
        <p:spPr>
          <a:xfrm>
            <a:off x="6866077" y="1005623"/>
            <a:ext cx="11241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设计基线</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 name="文本框 56"/>
          <p:cNvSpPr txBox="1"/>
          <p:nvPr/>
        </p:nvSpPr>
        <p:spPr>
          <a:xfrm>
            <a:off x="8616280" y="1019888"/>
            <a:ext cx="11241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生产基线</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8" name="组合 57"/>
          <p:cNvGrpSpPr/>
          <p:nvPr/>
        </p:nvGrpSpPr>
        <p:grpSpPr>
          <a:xfrm>
            <a:off x="9020342" y="1390158"/>
            <a:ext cx="360040" cy="585938"/>
            <a:chOff x="2303748" y="1412775"/>
            <a:chExt cx="360040" cy="576065"/>
          </a:xfrm>
        </p:grpSpPr>
        <p:cxnSp>
          <p:nvCxnSpPr>
            <p:cNvPr id="59" name="直接连接符 58"/>
            <p:cNvCxnSpPr/>
            <p:nvPr/>
          </p:nvCxnSpPr>
          <p:spPr>
            <a:xfrm flipV="1">
              <a:off x="2483768" y="1643202"/>
              <a:ext cx="0" cy="345638"/>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等腰三角形 59"/>
            <p:cNvSpPr/>
            <p:nvPr/>
          </p:nvSpPr>
          <p:spPr>
            <a:xfrm>
              <a:off x="2303748" y="1412775"/>
              <a:ext cx="360040" cy="23042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grpSp>
      <p:sp>
        <p:nvSpPr>
          <p:cNvPr id="61" name="文本框 60"/>
          <p:cNvSpPr txBox="1"/>
          <p:nvPr/>
        </p:nvSpPr>
        <p:spPr>
          <a:xfrm>
            <a:off x="2526309" y="1456113"/>
            <a:ext cx="11241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方案论证</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文本框 61"/>
          <p:cNvSpPr txBox="1"/>
          <p:nvPr/>
        </p:nvSpPr>
        <p:spPr>
          <a:xfrm>
            <a:off x="5195900" y="1456113"/>
            <a:ext cx="11241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设计定型</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3" name="文本框 62"/>
          <p:cNvSpPr txBox="1"/>
          <p:nvPr/>
        </p:nvSpPr>
        <p:spPr>
          <a:xfrm>
            <a:off x="7782744" y="1446689"/>
            <a:ext cx="11241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小批生产</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462720" y="1446689"/>
            <a:ext cx="11241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批生产</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箭头: 右 64"/>
          <p:cNvSpPr/>
          <p:nvPr/>
        </p:nvSpPr>
        <p:spPr>
          <a:xfrm>
            <a:off x="2118478" y="1764689"/>
            <a:ext cx="8549522" cy="792088"/>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飞机研制生命周期</a:t>
            </a:r>
          </a:p>
        </p:txBody>
      </p:sp>
      <p:sp>
        <p:nvSpPr>
          <p:cNvPr id="66" name="箭头: 下 65"/>
          <p:cNvSpPr/>
          <p:nvPr/>
        </p:nvSpPr>
        <p:spPr>
          <a:xfrm>
            <a:off x="1499102" y="1961802"/>
            <a:ext cx="864096" cy="4779566"/>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阶段任务</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工业软件</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7" name="表格 2"/>
          <p:cNvGraphicFramePr>
            <a:graphicFrameLocks noGrp="1"/>
          </p:cNvGraphicFramePr>
          <p:nvPr>
            <p:custDataLst>
              <p:tags r:id="rId1"/>
            </p:custDataLst>
          </p:nvPr>
        </p:nvGraphicFramePr>
        <p:xfrm>
          <a:off x="2138282" y="2359008"/>
          <a:ext cx="8124558" cy="4017632"/>
        </p:xfrm>
        <a:graphic>
          <a:graphicData uri="http://schemas.openxmlformats.org/drawingml/2006/table">
            <a:tbl>
              <a:tblPr firstRow="1" bandRow="1">
                <a:tableStyleId>{5C22544A-7EE6-4342-B048-85BDC9FD1C3A}</a:tableStyleId>
              </a:tblPr>
              <a:tblGrid>
                <a:gridCol w="1624912"/>
                <a:gridCol w="221888"/>
                <a:gridCol w="1403022"/>
                <a:gridCol w="1624912"/>
                <a:gridCol w="1624912"/>
                <a:gridCol w="1624912"/>
              </a:tblGrid>
              <a:tr h="0">
                <a:tc gridSpan="2">
                  <a:txBody>
                    <a:bodyPr/>
                    <a:lstStyle/>
                    <a:p>
                      <a:pPr algn="ctr"/>
                      <a:r>
                        <a:rPr lang="zh-CN" altLang="en-US" sz="1400" dirty="0"/>
                        <a:t> </a:t>
                      </a:r>
                      <a:r>
                        <a:rPr lang="zh-CN" altLang="en-US" sz="1400" dirty="0">
                          <a:latin typeface="微软雅黑" panose="020B0503020204020204" pitchFamily="34" charset="-122"/>
                          <a:ea typeface="微软雅黑" panose="020B0503020204020204" pitchFamily="34" charset="-122"/>
                        </a:rPr>
                        <a:t>需求分析 方案论证</a:t>
                      </a:r>
                    </a:p>
                  </a:txBody>
                  <a:tcPr anchor="ctr"/>
                </a:tc>
                <a:tc hMerge="1">
                  <a:txBody>
                    <a:bodyPr/>
                    <a:lstStyle/>
                    <a:p>
                      <a:endParaRPr lang="zh-CN"/>
                    </a:p>
                  </a:txBody>
                  <a:tcPr/>
                </a:tc>
                <a:tc gridSpan="2">
                  <a:txBody>
                    <a:bodyPr/>
                    <a:lstStyle/>
                    <a:p>
                      <a:pPr algn="ctr"/>
                      <a:r>
                        <a:rPr lang="zh-CN" altLang="en-US" sz="1400" b="1" dirty="0"/>
                        <a:t> </a:t>
                      </a:r>
                      <a:r>
                        <a:rPr lang="zh-CN" altLang="en-US" sz="1400" b="1" dirty="0">
                          <a:latin typeface="微软雅黑" panose="020B0503020204020204" pitchFamily="34" charset="-122"/>
                          <a:ea typeface="微软雅黑" panose="020B0503020204020204" pitchFamily="34" charset="-122"/>
                        </a:rPr>
                        <a:t>初步设计、详细设计与试制试飞</a:t>
                      </a:r>
                      <a:endParaRPr lang="zh-CN" altLang="en-US" sz="1400" dirty="0">
                        <a:latin typeface="微软雅黑" panose="020B0503020204020204" pitchFamily="34" charset="-122"/>
                        <a:ea typeface="微软雅黑" panose="020B0503020204020204" pitchFamily="34" charset="-122"/>
                      </a:endParaRPr>
                    </a:p>
                  </a:txBody>
                  <a:tcPr anchor="ctr"/>
                </a:tc>
                <a:tc hMerge="1">
                  <a:txBody>
                    <a:bodyPr/>
                    <a:lstStyle/>
                    <a:p>
                      <a:endParaRPr lang="zh-CN"/>
                    </a:p>
                  </a:txBody>
                  <a:tcPr/>
                </a:tc>
                <a:tc>
                  <a:txBody>
                    <a:bodyPr/>
                    <a:lstStyle/>
                    <a:p>
                      <a:pPr algn="ctr"/>
                      <a:r>
                        <a:rPr lang="zh-CN" altLang="en-US" sz="1400" b="1" dirty="0"/>
                        <a:t> </a:t>
                      </a:r>
                      <a:r>
                        <a:rPr lang="zh-CN" altLang="en-US" sz="1400" b="1" dirty="0">
                          <a:latin typeface="微软雅黑" panose="020B0503020204020204" pitchFamily="34" charset="-122"/>
                          <a:ea typeface="微软雅黑" panose="020B0503020204020204" pitchFamily="34" charset="-122"/>
                        </a:rPr>
                        <a:t>工艺工装定型</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b="1" dirty="0"/>
                        <a:t> </a:t>
                      </a:r>
                      <a:r>
                        <a:rPr lang="zh-CN" altLang="en-US" sz="1400" b="1" dirty="0">
                          <a:latin typeface="微软雅黑" panose="020B0503020204020204" pitchFamily="34" charset="-122"/>
                          <a:ea typeface="微软雅黑" panose="020B0503020204020204" pitchFamily="34" charset="-122"/>
                        </a:rPr>
                        <a:t>工艺工装定型</a:t>
                      </a:r>
                      <a:endParaRPr lang="zh-CN" altLang="en-US" sz="1400" dirty="0">
                        <a:latin typeface="微软雅黑" panose="020B0503020204020204" pitchFamily="34" charset="-122"/>
                        <a:ea typeface="微软雅黑" panose="020B0503020204020204" pitchFamily="34" charset="-122"/>
                      </a:endParaRPr>
                    </a:p>
                  </a:txBody>
                  <a:tcPr anchor="ctr"/>
                </a:tc>
              </a:tr>
              <a:tr h="2225040">
                <a:tc gridSpan="2">
                  <a:txBody>
                    <a:bodyPr/>
                    <a:lstStyle/>
                    <a:p>
                      <a:pPr marL="285750" indent="-285750" algn="l">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制定要求和规范</a:t>
                      </a:r>
                    </a:p>
                    <a:p>
                      <a:pPr marL="285750" indent="-285750" algn="l">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确定基本参数</a:t>
                      </a:r>
                    </a:p>
                    <a:p>
                      <a:pPr marL="285750" indent="-285750" algn="l">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确定主进度计划</a:t>
                      </a:r>
                    </a:p>
                    <a:p>
                      <a:pPr marL="285750" indent="-285750" algn="l">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初步设计方案</a:t>
                      </a:r>
                    </a:p>
                    <a:p>
                      <a:pPr marL="285750" marR="0" lvl="0" indent="-2857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工业设计</a:t>
                      </a:r>
                    </a:p>
                  </a:txBody>
                  <a:tcPr anchor="ctr"/>
                </a:tc>
                <a:tc hMerge="1">
                  <a:txBody>
                    <a:bodyPr/>
                    <a:lstStyle/>
                    <a:p>
                      <a:endParaRPr lang="zh-CN"/>
                    </a:p>
                  </a:txBody>
                  <a:tcPr/>
                </a:tc>
                <a:tc>
                  <a:txBody>
                    <a:bodyPr/>
                    <a:lstStyle/>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总体设计</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外形设计</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详细布置图</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工程分析</a:t>
                      </a:r>
                    </a:p>
                  </a:txBody>
                  <a:tcPr anchor="ctr"/>
                </a:tc>
                <a:tc>
                  <a:txBody>
                    <a:bodyPr/>
                    <a:lstStyle/>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零部件设计</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动静强度实验</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详细工程分析</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工艺工装设计</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数据化预装配</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试制与试飞</a:t>
                      </a:r>
                    </a:p>
                  </a:txBody>
                  <a:tcPr anchor="ctr"/>
                </a:tc>
                <a:tc>
                  <a:txBody>
                    <a:bodyPr/>
                    <a:lstStyle/>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制造流程设计</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装配流程设计</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工艺文件设计</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工艺工装定型</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工作包生成</a:t>
                      </a:r>
                    </a:p>
                  </a:txBody>
                  <a:tcPr anchor="ctr"/>
                </a:tc>
                <a:tc>
                  <a:txBody>
                    <a:bodyPr/>
                    <a:lstStyle/>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生产进度控制</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合同管理</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库存管理</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供应链管理</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工艺优化</a:t>
                      </a:r>
                    </a:p>
                    <a:p>
                      <a:pPr marL="171450" marR="0" lvl="0" indent="-171450" algn="l" defTabSz="914400" eaLnBrk="0" fontAlgn="base" latinLnBrk="0" hangingPunct="0">
                        <a:lnSpc>
                          <a:spcPct val="100000"/>
                        </a:lnSpc>
                        <a:spcBef>
                          <a:spcPct val="0"/>
                        </a:spcBef>
                        <a:spcAft>
                          <a:spcPct val="0"/>
                        </a:spcAft>
                        <a:buClrTx/>
                        <a:buSzTx/>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工装试制</a:t>
                      </a:r>
                      <a:endParaRPr lang="en-US" altLang="zh-CN" sz="1400" dirty="0">
                        <a:latin typeface="微软雅黑" panose="020B0503020204020204" pitchFamily="34" charset="-122"/>
                        <a:ea typeface="微软雅黑" panose="020B0503020204020204" pitchFamily="34" charset="-122"/>
                      </a:endParaRPr>
                    </a:p>
                  </a:txBody>
                  <a:tcPr anchor="ctr"/>
                </a:tc>
              </a:tr>
              <a:tr h="370840">
                <a:tc gridSpan="4">
                  <a:txBody>
                    <a:bodyPr/>
                    <a:lstStyle/>
                    <a:p>
                      <a:pPr algn="ctr"/>
                      <a:r>
                        <a:rPr lang="en-US" altLang="zh-CN" sz="1400" dirty="0">
                          <a:latin typeface="Times New Roman" panose="02020603050405020304" pitchFamily="18" charset="0"/>
                          <a:cs typeface="Times New Roman" panose="02020603050405020304" pitchFamily="18" charset="0"/>
                        </a:rPr>
                        <a:t>CAD</a:t>
                      </a:r>
                      <a:endParaRPr lang="zh-CN" altLang="en-US" sz="14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tc>
                <a:tc hMerge="1">
                  <a:txBody>
                    <a:bodyPr/>
                    <a:lstStyle/>
                    <a:p>
                      <a:endParaRPr lang="zh-CN"/>
                    </a:p>
                  </a:txBody>
                  <a:tcPr anchor="ctr"/>
                </a:tc>
                <a:tc gridSpan="2">
                  <a:txBody>
                    <a:bodyP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1400" dirty="0">
                          <a:latin typeface="Times New Roman" panose="02020603050405020304" pitchFamily="18" charset="0"/>
                          <a:cs typeface="Times New Roman" panose="02020603050405020304" pitchFamily="18" charset="0"/>
                        </a:rPr>
                        <a:t>ERP/SCM</a:t>
                      </a:r>
                      <a:endParaRPr lang="zh-CN" altLang="en-US" sz="14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tc>
              </a:tr>
              <a:tr h="375272">
                <a:tc>
                  <a:txBody>
                    <a:bodyPr/>
                    <a:lstStyle/>
                    <a:p>
                      <a:pPr algn="ctr"/>
                      <a:r>
                        <a:rPr lang="en-US" altLang="zh-CN" sz="1400" dirty="0">
                          <a:latin typeface="Times New Roman" panose="02020603050405020304" pitchFamily="18" charset="0"/>
                          <a:cs typeface="Times New Roman" panose="02020603050405020304" pitchFamily="18" charset="0"/>
                        </a:rPr>
                        <a:t>CRM</a:t>
                      </a:r>
                      <a:endParaRPr lang="zh-CN" altLang="en-US" sz="1400" dirty="0">
                        <a:latin typeface="Times New Roman" panose="02020603050405020304" pitchFamily="18" charset="0"/>
                        <a:cs typeface="Times New Roman" panose="02020603050405020304" pitchFamily="18" charset="0"/>
                      </a:endParaRPr>
                    </a:p>
                  </a:txBody>
                  <a:tcPr anchor="ctr"/>
                </a:tc>
                <a:tc gridSpan="3">
                  <a:txBody>
                    <a:bodyP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1400" dirty="0">
                          <a:latin typeface="Times New Roman" panose="02020603050405020304" pitchFamily="18" charset="0"/>
                          <a:cs typeface="Times New Roman" panose="02020603050405020304" pitchFamily="18" charset="0"/>
                        </a:rPr>
                        <a:t>CAE</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CAPP</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EDA</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CFD</a:t>
                      </a:r>
                    </a:p>
                  </a:txBody>
                  <a:tcPr anchor="ctr"/>
                </a:tc>
                <a:tc hMerge="1">
                  <a:txBody>
                    <a:bodyPr/>
                    <a:lstStyle/>
                    <a:p>
                      <a:endParaRPr lang="zh-CN"/>
                    </a:p>
                  </a:txBody>
                  <a:tcPr/>
                </a:tc>
                <a:tc hMerge="1">
                  <a:txBody>
                    <a:bodyPr/>
                    <a:lstStyle/>
                    <a:p>
                      <a:endParaRPr lang="zh-CN"/>
                    </a:p>
                  </a:txBody>
                  <a:tcPr anchor="ctr"/>
                </a:tc>
                <a:tc>
                  <a:txBody>
                    <a:bodyP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1400" dirty="0">
                          <a:latin typeface="Times New Roman" panose="02020603050405020304" pitchFamily="18" charset="0"/>
                          <a:cs typeface="Times New Roman" panose="02020603050405020304" pitchFamily="18" charset="0"/>
                        </a:rPr>
                        <a:t>CAPP</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CAD</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cs typeface="Times New Roman" panose="02020603050405020304" pitchFamily="18" charset="0"/>
                        </a:rPr>
                        <a:t>CRM</a:t>
                      </a:r>
                      <a:endParaRPr lang="zh-CN" altLang="en-US" sz="1400" dirty="0">
                        <a:latin typeface="Times New Roman" panose="02020603050405020304" pitchFamily="18" charset="0"/>
                        <a:cs typeface="Times New Roman" panose="02020603050405020304" pitchFamily="18" charset="0"/>
                      </a:endParaRPr>
                    </a:p>
                  </a:txBody>
                  <a:tcPr anchor="ctr"/>
                </a:tc>
              </a:tr>
              <a:tr h="370840">
                <a:tc>
                  <a:txBody>
                    <a:bodyPr/>
                    <a:lstStyle/>
                    <a:p>
                      <a:pPr algn="ctr"/>
                      <a:endParaRPr lang="zh-CN" altLang="en-US" sz="1400" dirty="0">
                        <a:latin typeface="Times New Roman" panose="02020603050405020304" pitchFamily="18" charset="0"/>
                        <a:cs typeface="Times New Roman" panose="02020603050405020304" pitchFamily="18" charset="0"/>
                      </a:endParaRPr>
                    </a:p>
                  </a:txBody>
                  <a:tcPr anchor="ctr"/>
                </a:tc>
                <a:tc gridSpan="5">
                  <a:txBody>
                    <a:bodyPr/>
                    <a:lstStyle/>
                    <a:p>
                      <a:pPr algn="ctr"/>
                      <a:r>
                        <a:rPr lang="en-US" altLang="zh-CN" sz="1400" dirty="0">
                          <a:latin typeface="Times New Roman" panose="02020603050405020304" pitchFamily="18" charset="0"/>
                          <a:cs typeface="Times New Roman" panose="02020603050405020304" pitchFamily="18" charset="0"/>
                        </a:rPr>
                        <a:t>CAM</a:t>
                      </a:r>
                      <a:endParaRPr lang="zh-CN" altLang="en-US" sz="14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tc>
                <a:tc hMerge="1">
                  <a:txBody>
                    <a:bodyPr/>
                    <a:lstStyle/>
                    <a:p>
                      <a:endParaRPr lang="zh-CN"/>
                    </a:p>
                  </a:txBody>
                  <a:tcPr anchor="ctr"/>
                </a:tc>
                <a:tc hMerge="1">
                  <a:txBody>
                    <a:bodyPr/>
                    <a:lstStyle/>
                    <a:p>
                      <a:endParaRPr lang="zh-CN"/>
                    </a:p>
                  </a:txBody>
                  <a:tcPr anchor="ctr"/>
                </a:tc>
                <a:tc hMerge="1">
                  <a:txBody>
                    <a:bodyPr/>
                    <a:lstStyle/>
                    <a:p>
                      <a:endParaRPr lang="zh-CN"/>
                    </a:p>
                  </a:txBody>
                  <a:tcPr/>
                </a:tc>
              </a:tr>
              <a:tr h="370840">
                <a:tc gridSpan="6">
                  <a:txBody>
                    <a:bodyPr/>
                    <a:lstStyle/>
                    <a:p>
                      <a:pPr marL="0" marR="0" lvl="0" indent="0" algn="ctr" defTabSz="91440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1400" dirty="0">
                          <a:latin typeface="Times New Roman" panose="02020603050405020304" pitchFamily="18" charset="0"/>
                          <a:cs typeface="Times New Roman" panose="02020603050405020304" pitchFamily="18" charset="0"/>
                        </a:rPr>
                        <a:t>PLM</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PDM</a:t>
                      </a:r>
                      <a:endParaRPr lang="zh-CN" altLang="en-US" sz="1400" dirty="0">
                        <a:latin typeface="Times New Roman" panose="02020603050405020304" pitchFamily="18" charset="0"/>
                        <a:cs typeface="Times New Roman" panose="02020603050405020304" pitchFamily="18" charset="0"/>
                      </a:endParaRPr>
                    </a:p>
                  </a:txBody>
                  <a:tcPr anchor="ctr"/>
                </a:tc>
                <a:tc hMerge="1">
                  <a:txBody>
                    <a:bodyPr/>
                    <a:lstStyle/>
                    <a:p>
                      <a:endParaRPr lang="zh-CN"/>
                    </a:p>
                  </a:txBody>
                  <a:tcPr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989" y="410846"/>
            <a:ext cx="4978657" cy="504057"/>
          </a:xfrm>
        </p:spPr>
        <p:txBody>
          <a:bodyPr>
            <a:noAutofit/>
          </a:bodyPr>
          <a:lstStyle/>
          <a:p>
            <a:r>
              <a:rPr lang="zh-CN" altLang="en-US"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研发设计类：PLM</a:t>
            </a:r>
          </a:p>
        </p:txBody>
      </p:sp>
      <p:sp>
        <p:nvSpPr>
          <p:cNvPr id="100" name="文本框 99"/>
          <p:cNvSpPr txBox="1"/>
          <p:nvPr/>
        </p:nvSpPr>
        <p:spPr>
          <a:xfrm>
            <a:off x="623570" y="976630"/>
            <a:ext cx="11055350" cy="1245235"/>
          </a:xfrm>
          <a:prstGeom prst="rect">
            <a:avLst/>
          </a:prstGeom>
          <a:noFill/>
          <a:ln w="9525">
            <a:noFill/>
          </a:ln>
        </p:spPr>
        <p:txBody>
          <a:bodyPr wrap="square">
            <a:spAutoFit/>
          </a:bodyPr>
          <a:lstStyle/>
          <a:p>
            <a:pPr marL="342265" marR="0" lvl="0" indent="-342265" algn="l" defTabSz="914400" rtl="0" eaLnBrk="1" fontAlgn="auto" latinLnBrk="0" hangingPunct="1">
              <a:lnSpc>
                <a:spcPts val="3000"/>
              </a:lnSpc>
              <a:spcBef>
                <a:spcPts val="0"/>
              </a:spcBef>
              <a:spcAft>
                <a:spcPts val="0"/>
              </a:spcAft>
              <a:buClr>
                <a:srgbClr val="2F5597"/>
              </a:buClr>
              <a:buSzTx/>
              <a:buFont typeface="Wingdings" panose="05000000000000000000" pitchFamily="2" charset="2"/>
              <a:buChar char="Ø"/>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PLM(</a:t>
            </a: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product lifecycle management</a:t>
            </a:r>
            <a:r>
              <a:rPr lang="en-US" b="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产品生命周期管理</a:t>
            </a:r>
          </a:p>
          <a:p>
            <a:pPr marL="342265" marR="0" lvl="0" indent="-342265" algn="l" defTabSz="914400" rtl="0" eaLnBrk="1" fontAlgn="auto" latinLnBrk="0" hangingPunct="1">
              <a:lnSpc>
                <a:spcPts val="3000"/>
              </a:lnSpc>
              <a:spcBef>
                <a:spcPts val="0"/>
              </a:spcBef>
              <a:spcAft>
                <a:spcPts val="0"/>
              </a:spcAft>
              <a:buClr>
                <a:srgbClr val="2F5597"/>
              </a:buClr>
              <a:buSzTx/>
              <a:buFont typeface="Wingdings" panose="05000000000000000000" pitchFamily="2" charset="2"/>
              <a:buChar char="Ø"/>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PLM</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由多种信息化元素构成</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265" marR="0" lvl="0" indent="-342265" algn="l" defTabSz="914400" rtl="0" eaLnBrk="1" fontAlgn="auto" latinLnBrk="0" hangingPunct="1">
              <a:lnSpc>
                <a:spcPts val="3000"/>
              </a:lnSpc>
              <a:spcBef>
                <a:spcPts val="0"/>
              </a:spcBef>
              <a:spcAft>
                <a:spcPts val="0"/>
              </a:spcAft>
              <a:buClr>
                <a:srgbClr val="2F5597"/>
              </a:buClr>
              <a:buSzTx/>
              <a:buFont typeface="Wingdings" panose="05000000000000000000" pitchFamily="2" charset="2"/>
              <a:buChar char="Ø"/>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PLM</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主要提供商包括：</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PTC</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、达索系统、西门子、</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Autodesk</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Oracle</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表格 2"/>
          <p:cNvGraphicFramePr/>
          <p:nvPr/>
        </p:nvGraphicFramePr>
        <p:xfrm>
          <a:off x="3171190" y="4954270"/>
          <a:ext cx="452120" cy="731520"/>
        </p:xfrm>
        <a:graphic>
          <a:graphicData uri="http://schemas.openxmlformats.org/drawingml/2006/table">
            <a:tbl>
              <a:tblPr firstRow="1" bandRow="1">
                <a:tableStyleId>{5940675A-B579-460E-94D1-54222C63F5DA}</a:tableStyleId>
              </a:tblPr>
              <a:tblGrid>
                <a:gridCol w="226060"/>
                <a:gridCol w="226060"/>
              </a:tblGrid>
              <a:tr h="0">
                <a:tc>
                  <a:txBody>
                    <a:bodyPr/>
                    <a:lstStyle/>
                    <a:p>
                      <a:pPr>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tr>
              <a:tr h="0">
                <a:tc>
                  <a:txBody>
                    <a:bodyPr/>
                    <a:lstStyle/>
                    <a:p>
                      <a:pPr>
                        <a:buNone/>
                      </a:pPr>
                      <a:endParaRPr lang="zh-CN" altLang="en-US"/>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cap="flat">
                      <a:noFill/>
                    </a:lnR>
                    <a:lnT cap="flat">
                      <a:noFill/>
                    </a:lnT>
                    <a:lnB cap="flat">
                      <a:noFill/>
                    </a:lnB>
                    <a:lnTlToBr>
                      <a:noFill/>
                    </a:lnTlToBr>
                    <a:lnBlToTr>
                      <a:noFill/>
                    </a:lnBlToTr>
                    <a:noFill/>
                  </a:tcPr>
                </a:tc>
              </a:tr>
            </a:tbl>
          </a:graphicData>
        </a:graphic>
      </p:graphicFrame>
      <p:sp>
        <p:nvSpPr>
          <p:cNvPr id="8" name="文本框 7"/>
          <p:cNvSpPr txBox="1"/>
          <p:nvPr/>
        </p:nvSpPr>
        <p:spPr>
          <a:xfrm>
            <a:off x="1587500" y="4423410"/>
            <a:ext cx="8075295" cy="19875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350" b="0" i="0" u="none" strike="noStrike" kern="1200" cap="none" spc="0" normalizeH="0" baseline="0" noProof="0">
              <a:ln>
                <a:noFill/>
              </a:ln>
              <a:solidFill>
                <a:prstClr val="black"/>
              </a:solidFill>
              <a:effectLst/>
              <a:uLnTx/>
              <a:uFillTx/>
              <a:latin typeface="新宋体" panose="02010609030101010101" pitchFamily="49" charset="-12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350" b="0" i="0" u="none" strike="noStrike" kern="1200" cap="none" spc="0" normalizeH="0" baseline="0" noProof="0">
                <a:ln>
                  <a:noFill/>
                </a:ln>
                <a:solidFill>
                  <a:prstClr val="black"/>
                </a:solidFill>
                <a:effectLst/>
                <a:uLnTx/>
                <a:uFillTx/>
                <a:latin typeface="新宋体" panose="02010609030101010101" pitchFamily="49" charset="-122"/>
                <a:ea typeface="+mn-ea"/>
                <a:cs typeface="+mn-cs"/>
              </a:rPr>
              <a:t> </a:t>
            </a: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grpSp>
        <p:nvGrpSpPr>
          <p:cNvPr id="1073743107" name="组合 1073743106"/>
          <p:cNvGrpSpPr/>
          <p:nvPr/>
        </p:nvGrpSpPr>
        <p:grpSpPr>
          <a:xfrm>
            <a:off x="550545" y="2435860"/>
            <a:ext cx="10851515" cy="1047750"/>
            <a:chOff x="240" y="1041"/>
            <a:chExt cx="13980" cy="1080"/>
          </a:xfrm>
        </p:grpSpPr>
        <p:sp>
          <p:nvSpPr>
            <p:cNvPr id="1073743108" name="任意多边形 1073743107"/>
            <p:cNvSpPr/>
            <p:nvPr/>
          </p:nvSpPr>
          <p:spPr>
            <a:xfrm>
              <a:off x="240" y="1041"/>
              <a:ext cx="2400" cy="1080"/>
            </a:xfrm>
            <a:custGeom>
              <a:avLst/>
              <a:gdLst/>
              <a:ahLst/>
              <a:cxnLst/>
              <a:rect l="0" t="0" r="0" b="0"/>
              <a:pathLst>
                <a:path w="2400" h="1080">
                  <a:moveTo>
                    <a:pt x="1860" y="0"/>
                  </a:moveTo>
                  <a:lnTo>
                    <a:pt x="0" y="0"/>
                  </a:lnTo>
                  <a:lnTo>
                    <a:pt x="540" y="540"/>
                  </a:lnTo>
                  <a:lnTo>
                    <a:pt x="0" y="1080"/>
                  </a:lnTo>
                  <a:lnTo>
                    <a:pt x="1860" y="1080"/>
                  </a:lnTo>
                  <a:lnTo>
                    <a:pt x="2400" y="540"/>
                  </a:lnTo>
                  <a:lnTo>
                    <a:pt x="1860" y="0"/>
                  </a:lnTo>
                  <a:close/>
                </a:path>
              </a:pathLst>
            </a:custGeom>
            <a:solidFill>
              <a:srgbClr val="1F497D"/>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1073743109" name="任意多边形 1073743108"/>
            <p:cNvSpPr/>
            <p:nvPr/>
          </p:nvSpPr>
          <p:spPr>
            <a:xfrm>
              <a:off x="2520" y="1041"/>
              <a:ext cx="2400" cy="1080"/>
            </a:xfrm>
            <a:custGeom>
              <a:avLst/>
              <a:gdLst/>
              <a:ahLst/>
              <a:cxnLst/>
              <a:rect l="0" t="0" r="0" b="0"/>
              <a:pathLst>
                <a:path w="2400" h="1080">
                  <a:moveTo>
                    <a:pt x="1860" y="0"/>
                  </a:moveTo>
                  <a:lnTo>
                    <a:pt x="0" y="0"/>
                  </a:lnTo>
                  <a:lnTo>
                    <a:pt x="540" y="540"/>
                  </a:lnTo>
                  <a:lnTo>
                    <a:pt x="0" y="1080"/>
                  </a:lnTo>
                  <a:lnTo>
                    <a:pt x="1860" y="1080"/>
                  </a:lnTo>
                  <a:lnTo>
                    <a:pt x="2400" y="540"/>
                  </a:lnTo>
                  <a:lnTo>
                    <a:pt x="1860" y="0"/>
                  </a:lnTo>
                  <a:close/>
                </a:path>
              </a:pathLst>
            </a:custGeom>
            <a:solidFill>
              <a:srgbClr val="1F497D"/>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1073743110" name="任意多边形 1073743109"/>
            <p:cNvSpPr/>
            <p:nvPr/>
          </p:nvSpPr>
          <p:spPr>
            <a:xfrm>
              <a:off x="4920" y="1041"/>
              <a:ext cx="2400" cy="1080"/>
            </a:xfrm>
            <a:custGeom>
              <a:avLst/>
              <a:gdLst/>
              <a:ahLst/>
              <a:cxnLst/>
              <a:rect l="0" t="0" r="0" b="0"/>
              <a:pathLst>
                <a:path w="2400" h="1080">
                  <a:moveTo>
                    <a:pt x="1860" y="0"/>
                  </a:moveTo>
                  <a:lnTo>
                    <a:pt x="0" y="0"/>
                  </a:lnTo>
                  <a:lnTo>
                    <a:pt x="540" y="540"/>
                  </a:lnTo>
                  <a:lnTo>
                    <a:pt x="0" y="1080"/>
                  </a:lnTo>
                  <a:lnTo>
                    <a:pt x="1860" y="1080"/>
                  </a:lnTo>
                  <a:lnTo>
                    <a:pt x="2400" y="540"/>
                  </a:lnTo>
                  <a:lnTo>
                    <a:pt x="1860" y="0"/>
                  </a:lnTo>
                  <a:close/>
                </a:path>
              </a:pathLst>
            </a:custGeom>
            <a:solidFill>
              <a:srgbClr val="1F497D"/>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1073743111" name="任意多边形 1073743110"/>
            <p:cNvSpPr/>
            <p:nvPr/>
          </p:nvSpPr>
          <p:spPr>
            <a:xfrm>
              <a:off x="7200" y="1041"/>
              <a:ext cx="2400" cy="1080"/>
            </a:xfrm>
            <a:custGeom>
              <a:avLst/>
              <a:gdLst/>
              <a:ahLst/>
              <a:cxnLst/>
              <a:rect l="0" t="0" r="0" b="0"/>
              <a:pathLst>
                <a:path w="2400" h="1080">
                  <a:moveTo>
                    <a:pt x="1860" y="0"/>
                  </a:moveTo>
                  <a:lnTo>
                    <a:pt x="0" y="0"/>
                  </a:lnTo>
                  <a:lnTo>
                    <a:pt x="540" y="540"/>
                  </a:lnTo>
                  <a:lnTo>
                    <a:pt x="0" y="1080"/>
                  </a:lnTo>
                  <a:lnTo>
                    <a:pt x="1860" y="1080"/>
                  </a:lnTo>
                  <a:lnTo>
                    <a:pt x="2400" y="540"/>
                  </a:lnTo>
                  <a:lnTo>
                    <a:pt x="1860" y="0"/>
                  </a:lnTo>
                  <a:close/>
                </a:path>
              </a:pathLst>
            </a:custGeom>
            <a:solidFill>
              <a:srgbClr val="1F497D"/>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1073743112" name="任意多边形 1073743111"/>
            <p:cNvSpPr/>
            <p:nvPr/>
          </p:nvSpPr>
          <p:spPr>
            <a:xfrm>
              <a:off x="9540" y="1041"/>
              <a:ext cx="2400" cy="1080"/>
            </a:xfrm>
            <a:custGeom>
              <a:avLst/>
              <a:gdLst/>
              <a:ahLst/>
              <a:cxnLst/>
              <a:rect l="0" t="0" r="0" b="0"/>
              <a:pathLst>
                <a:path w="2400" h="1080">
                  <a:moveTo>
                    <a:pt x="1860" y="0"/>
                  </a:moveTo>
                  <a:lnTo>
                    <a:pt x="0" y="0"/>
                  </a:lnTo>
                  <a:lnTo>
                    <a:pt x="540" y="540"/>
                  </a:lnTo>
                  <a:lnTo>
                    <a:pt x="0" y="1080"/>
                  </a:lnTo>
                  <a:lnTo>
                    <a:pt x="1860" y="1080"/>
                  </a:lnTo>
                  <a:lnTo>
                    <a:pt x="2400" y="540"/>
                  </a:lnTo>
                  <a:lnTo>
                    <a:pt x="1860" y="0"/>
                  </a:lnTo>
                  <a:close/>
                </a:path>
              </a:pathLst>
            </a:custGeom>
            <a:solidFill>
              <a:srgbClr val="1F497D"/>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1073743113" name="任意多边形 1073743112"/>
            <p:cNvSpPr/>
            <p:nvPr/>
          </p:nvSpPr>
          <p:spPr>
            <a:xfrm>
              <a:off x="11820" y="1041"/>
              <a:ext cx="2400" cy="1080"/>
            </a:xfrm>
            <a:custGeom>
              <a:avLst/>
              <a:gdLst/>
              <a:ahLst/>
              <a:cxnLst/>
              <a:rect l="0" t="0" r="0" b="0"/>
              <a:pathLst>
                <a:path w="2400" h="1080">
                  <a:moveTo>
                    <a:pt x="1860" y="0"/>
                  </a:moveTo>
                  <a:lnTo>
                    <a:pt x="0" y="0"/>
                  </a:lnTo>
                  <a:lnTo>
                    <a:pt x="540" y="540"/>
                  </a:lnTo>
                  <a:lnTo>
                    <a:pt x="0" y="1080"/>
                  </a:lnTo>
                  <a:lnTo>
                    <a:pt x="1860" y="1080"/>
                  </a:lnTo>
                  <a:lnTo>
                    <a:pt x="2400" y="540"/>
                  </a:lnTo>
                  <a:lnTo>
                    <a:pt x="1860" y="0"/>
                  </a:lnTo>
                  <a:close/>
                </a:path>
              </a:pathLst>
            </a:custGeom>
            <a:solidFill>
              <a:srgbClr val="1F497D"/>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charset="-122"/>
                <a:cs typeface="+mn-cs"/>
              </a:endParaRPr>
            </a:p>
          </p:txBody>
        </p:sp>
        <p:sp>
          <p:nvSpPr>
            <p:cNvPr id="1073743114" name="文本框 1073743113"/>
            <p:cNvSpPr txBox="1"/>
            <p:nvPr/>
          </p:nvSpPr>
          <p:spPr>
            <a:xfrm>
              <a:off x="1037" y="1171"/>
              <a:ext cx="828" cy="862"/>
            </a:xfrm>
            <a:prstGeom prst="rect">
              <a:avLst/>
            </a:prstGeom>
            <a:solidFill>
              <a:srgbClr val="1F497D"/>
            </a:solidFill>
            <a:ln w="9525">
              <a:noFill/>
            </a:ln>
          </p:spPr>
          <p:txBody>
            <a:bodyPr vert="horz" lIns="0" tIns="0" rIns="0" bIns="0" anchor="t"/>
            <a:lstStyle/>
            <a:p>
              <a:pPr marL="0" marR="0" lvl="0" indent="0" algn="l" defTabSz="914400" rtl="0" eaLnBrk="1" fontAlgn="auto" latinLnBrk="0" hangingPunct="1">
                <a:lnSpc>
                  <a:spcPts val="208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市场</a:t>
              </a:r>
            </a:p>
            <a:p>
              <a:pPr marL="0" marR="0" lvl="0" indent="0" algn="l" defTabSz="914400" rtl="0" eaLnBrk="1" fontAlgn="auto" latinLnBrk="0" hangingPunct="1">
                <a:lnSpc>
                  <a:spcPts val="223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开发</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charset="-122"/>
                <a:cs typeface="+mn-cs"/>
              </a:endParaRPr>
            </a:p>
          </p:txBody>
        </p:sp>
        <p:sp>
          <p:nvSpPr>
            <p:cNvPr id="1073743115" name="文本框 1073743114"/>
            <p:cNvSpPr txBox="1"/>
            <p:nvPr/>
          </p:nvSpPr>
          <p:spPr>
            <a:xfrm>
              <a:off x="3318" y="1171"/>
              <a:ext cx="827" cy="862"/>
            </a:xfrm>
            <a:prstGeom prst="rect">
              <a:avLst/>
            </a:prstGeom>
            <a:solidFill>
              <a:srgbClr val="1F497D"/>
            </a:solidFill>
            <a:ln w="9525">
              <a:noFill/>
            </a:ln>
          </p:spPr>
          <p:txBody>
            <a:bodyPr vert="horz" lIns="0" tIns="0" rIns="0" bIns="0" anchor="t"/>
            <a:lstStyle/>
            <a:p>
              <a:pPr marL="0" marR="0" lvl="0" indent="0" algn="l" defTabSz="914400" rtl="0" eaLnBrk="1" fontAlgn="auto" latinLnBrk="0" hangingPunct="1">
                <a:lnSpc>
                  <a:spcPts val="208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rPr>
                <a:t>产品</a:t>
              </a:r>
            </a:p>
            <a:p>
              <a:pPr marL="0" marR="0" lvl="0" indent="0" algn="l" defTabSz="914400" rtl="0" eaLnBrk="1" fontAlgn="auto" latinLnBrk="0" hangingPunct="1">
                <a:lnSpc>
                  <a:spcPts val="223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rPr>
                <a:t>规划</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1073743116" name="文本框 1073743115"/>
            <p:cNvSpPr txBox="1"/>
            <p:nvPr/>
          </p:nvSpPr>
          <p:spPr>
            <a:xfrm>
              <a:off x="5718" y="1171"/>
              <a:ext cx="827" cy="862"/>
            </a:xfrm>
            <a:prstGeom prst="rect">
              <a:avLst/>
            </a:prstGeom>
            <a:solidFill>
              <a:srgbClr val="1F497D"/>
            </a:solidFill>
            <a:ln w="9525">
              <a:noFill/>
            </a:ln>
          </p:spPr>
          <p:txBody>
            <a:bodyPr vert="horz" lIns="0" tIns="0" rIns="0" bIns="0" anchor="t"/>
            <a:lstStyle/>
            <a:p>
              <a:pPr marL="0" marR="0" lvl="0" indent="0" algn="l" defTabSz="914400" rtl="0" eaLnBrk="1" fontAlgn="auto" latinLnBrk="0" hangingPunct="1">
                <a:lnSpc>
                  <a:spcPts val="208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rPr>
                <a:t>产品</a:t>
              </a:r>
            </a:p>
            <a:p>
              <a:pPr marL="0" marR="0" lvl="0" indent="0" algn="l" defTabSz="914400" rtl="0" eaLnBrk="1" fontAlgn="auto" latinLnBrk="0" hangingPunct="1">
                <a:lnSpc>
                  <a:spcPts val="223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rPr>
                <a:t>设计</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1073743117" name="文本框 1073743116"/>
            <p:cNvSpPr txBox="1"/>
            <p:nvPr/>
          </p:nvSpPr>
          <p:spPr>
            <a:xfrm>
              <a:off x="7999" y="1171"/>
              <a:ext cx="827" cy="862"/>
            </a:xfrm>
            <a:prstGeom prst="rect">
              <a:avLst/>
            </a:prstGeom>
            <a:solidFill>
              <a:srgbClr val="1F497D"/>
            </a:solidFill>
            <a:ln w="9525">
              <a:noFill/>
            </a:ln>
          </p:spPr>
          <p:txBody>
            <a:bodyPr vert="horz" lIns="0" tIns="0" rIns="0" bIns="0" anchor="t"/>
            <a:lstStyle/>
            <a:p>
              <a:pPr marL="0" marR="0" lvl="0" indent="0" algn="l" defTabSz="914400" rtl="0" eaLnBrk="1" fontAlgn="auto" latinLnBrk="0" hangingPunct="1">
                <a:lnSpc>
                  <a:spcPts val="208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工艺</a:t>
              </a:r>
            </a:p>
            <a:p>
              <a:pPr marL="0" marR="0" lvl="0" indent="0" algn="l" defTabSz="914400" rtl="0" eaLnBrk="1" fontAlgn="auto" latinLnBrk="0" hangingPunct="1">
                <a:lnSpc>
                  <a:spcPts val="223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规划</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charset="-122"/>
                <a:cs typeface="+mn-cs"/>
              </a:endParaRPr>
            </a:p>
          </p:txBody>
        </p:sp>
        <p:sp>
          <p:nvSpPr>
            <p:cNvPr id="1073743118" name="文本框 1073743117"/>
            <p:cNvSpPr txBox="1"/>
            <p:nvPr/>
          </p:nvSpPr>
          <p:spPr>
            <a:xfrm>
              <a:off x="10339" y="1171"/>
              <a:ext cx="827" cy="862"/>
            </a:xfrm>
            <a:prstGeom prst="rect">
              <a:avLst/>
            </a:prstGeom>
            <a:solidFill>
              <a:srgbClr val="1F497D"/>
            </a:solidFill>
            <a:ln w="9525">
              <a:noFill/>
            </a:ln>
          </p:spPr>
          <p:txBody>
            <a:bodyPr vert="horz" lIns="0" tIns="0" rIns="0" bIns="0" anchor="t"/>
            <a:lstStyle/>
            <a:p>
              <a:pPr marL="0" marR="0" lvl="0" indent="0" algn="l" defTabSz="914400" rtl="0" eaLnBrk="1" fontAlgn="auto" latinLnBrk="0" hangingPunct="1">
                <a:lnSpc>
                  <a:spcPts val="208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生产</a:t>
              </a:r>
            </a:p>
            <a:p>
              <a:pPr marL="0" marR="0" lvl="0" indent="0" algn="l" defTabSz="914400" rtl="0" eaLnBrk="1" fontAlgn="auto" latinLnBrk="0" hangingPunct="1">
                <a:lnSpc>
                  <a:spcPts val="223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计划</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charset="-122"/>
                <a:cs typeface="+mn-cs"/>
              </a:endParaRPr>
            </a:p>
          </p:txBody>
        </p:sp>
        <p:sp>
          <p:nvSpPr>
            <p:cNvPr id="1073743119" name="文本框 1073743118"/>
            <p:cNvSpPr txBox="1"/>
            <p:nvPr/>
          </p:nvSpPr>
          <p:spPr>
            <a:xfrm>
              <a:off x="12619" y="1171"/>
              <a:ext cx="827" cy="862"/>
            </a:xfrm>
            <a:prstGeom prst="rect">
              <a:avLst/>
            </a:prstGeom>
            <a:solidFill>
              <a:srgbClr val="1F497D"/>
            </a:solidFill>
            <a:ln w="9525">
              <a:noFill/>
            </a:ln>
          </p:spPr>
          <p:txBody>
            <a:bodyPr vert="horz" lIns="0" tIns="0" rIns="0" bIns="0" anchor="t"/>
            <a:lstStyle/>
            <a:p>
              <a:pPr marL="0" marR="0" lvl="0" indent="0" algn="l" defTabSz="914400" rtl="0" eaLnBrk="1" fontAlgn="auto" latinLnBrk="0" hangingPunct="1">
                <a:lnSpc>
                  <a:spcPts val="208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销售</a:t>
              </a:r>
            </a:p>
            <a:p>
              <a:pPr marL="0" marR="0" lvl="0" indent="0" algn="l" defTabSz="914400" rtl="0" eaLnBrk="1" fontAlgn="auto" latinLnBrk="0" hangingPunct="1">
                <a:lnSpc>
                  <a:spcPts val="223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服务</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charset="-122"/>
                <a:cs typeface="+mn-cs"/>
              </a:endParaRPr>
            </a:p>
          </p:txBody>
        </p:sp>
        <p:sp>
          <p:nvSpPr>
            <p:cNvPr id="11" name="文本框 10"/>
            <p:cNvSpPr txBox="1"/>
            <p:nvPr/>
          </p:nvSpPr>
          <p:spPr>
            <a:xfrm>
              <a:off x="3307" y="1171"/>
              <a:ext cx="827" cy="862"/>
            </a:xfrm>
            <a:prstGeom prst="rect">
              <a:avLst/>
            </a:prstGeom>
            <a:solidFill>
              <a:srgbClr val="1F497D"/>
            </a:solidFill>
            <a:ln w="9525">
              <a:noFill/>
            </a:ln>
          </p:spPr>
          <p:txBody>
            <a:bodyPr vert="horz" lIns="0" tIns="0" rIns="0" bIns="0" anchor="t"/>
            <a:lstStyle/>
            <a:p>
              <a:pPr marL="0" marR="0" lvl="0" indent="0" algn="l" defTabSz="914400" rtl="0" eaLnBrk="1" fontAlgn="auto" latinLnBrk="0" hangingPunct="1">
                <a:lnSpc>
                  <a:spcPts val="208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产品</a:t>
              </a:r>
            </a:p>
            <a:p>
              <a:pPr marL="0" marR="0" lvl="0" indent="0" algn="l" defTabSz="914400" rtl="0" eaLnBrk="1" fontAlgn="auto" latinLnBrk="0" hangingPunct="1">
                <a:lnSpc>
                  <a:spcPts val="223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规划</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charset="-122"/>
                <a:cs typeface="+mn-cs"/>
              </a:endParaRPr>
            </a:p>
          </p:txBody>
        </p:sp>
        <p:sp>
          <p:nvSpPr>
            <p:cNvPr id="12" name="文本框 11"/>
            <p:cNvSpPr txBox="1"/>
            <p:nvPr/>
          </p:nvSpPr>
          <p:spPr>
            <a:xfrm>
              <a:off x="5707" y="1171"/>
              <a:ext cx="827" cy="862"/>
            </a:xfrm>
            <a:prstGeom prst="rect">
              <a:avLst/>
            </a:prstGeom>
            <a:solidFill>
              <a:srgbClr val="1F497D"/>
            </a:solidFill>
            <a:ln w="9525">
              <a:noFill/>
            </a:ln>
          </p:spPr>
          <p:txBody>
            <a:bodyPr vert="horz" lIns="0" tIns="0" rIns="0" bIns="0" anchor="t"/>
            <a:lstStyle/>
            <a:p>
              <a:pPr marL="0" marR="0" lvl="0" indent="0" algn="l" defTabSz="914400" rtl="0" eaLnBrk="1" fontAlgn="auto" latinLnBrk="0" hangingPunct="1">
                <a:lnSpc>
                  <a:spcPts val="208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产品</a:t>
              </a:r>
            </a:p>
            <a:p>
              <a:pPr marL="0" marR="0" lvl="0" indent="0" algn="l" defTabSz="914400" rtl="0" eaLnBrk="1" fontAlgn="auto" latinLnBrk="0" hangingPunct="1">
                <a:lnSpc>
                  <a:spcPts val="223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设计</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charset="-122"/>
                <a:cs typeface="+mn-cs"/>
              </a:endParaRPr>
            </a:p>
          </p:txBody>
        </p:sp>
      </p:grpSp>
      <p:graphicFrame>
        <p:nvGraphicFramePr>
          <p:cNvPr id="13" name="表格 12"/>
          <p:cNvGraphicFramePr/>
          <p:nvPr>
            <p:custDataLst>
              <p:tags r:id="rId1"/>
            </p:custDataLst>
          </p:nvPr>
        </p:nvGraphicFramePr>
        <p:xfrm>
          <a:off x="550545" y="3697605"/>
          <a:ext cx="10485120" cy="2827655"/>
        </p:xfrm>
        <a:graphic>
          <a:graphicData uri="http://schemas.openxmlformats.org/drawingml/2006/table">
            <a:tbl>
              <a:tblPr firstRow="1" bandRow="1">
                <a:tableStyleId>{5940675A-B579-460E-94D1-54222C63F5DA}</a:tableStyleId>
              </a:tblPr>
              <a:tblGrid>
                <a:gridCol w="2292985"/>
                <a:gridCol w="264795"/>
                <a:gridCol w="1303655"/>
                <a:gridCol w="687705"/>
                <a:gridCol w="265430"/>
                <a:gridCol w="194310"/>
                <a:gridCol w="135255"/>
                <a:gridCol w="1054100"/>
                <a:gridCol w="130175"/>
                <a:gridCol w="774700"/>
                <a:gridCol w="131445"/>
                <a:gridCol w="509270"/>
                <a:gridCol w="113030"/>
                <a:gridCol w="627380"/>
                <a:gridCol w="128270"/>
                <a:gridCol w="92075"/>
                <a:gridCol w="101600"/>
                <a:gridCol w="265430"/>
                <a:gridCol w="1413510"/>
              </a:tblGrid>
              <a:tr h="570865">
                <a:tc>
                  <a:txBody>
                    <a:bodyPr/>
                    <a:lstStyle/>
                    <a:p>
                      <a:pPr algn="ctr">
                        <a:buNone/>
                      </a:pPr>
                      <a:r>
                        <a:rPr lang="en-US" sz="1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生命周期协作管理</a:t>
                      </a:r>
                      <a:endParaRPr lang="en-US" altLang="en-US" sz="1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a:noFill/>
                    </a:lnL>
                    <a:lnR>
                      <a:noFill/>
                    </a:lnR>
                    <a:lnT cap="flat">
                      <a:noFill/>
                    </a:lnT>
                    <a:lnB w="76200" cap="flat" cmpd="sng">
                      <a:solidFill>
                        <a:srgbClr val="FFFFFF"/>
                      </a:solidFill>
                      <a:prstDash val="solid"/>
                      <a:headEnd type="none" w="med" len="med"/>
                      <a:tailEnd type="none" w="med" len="med"/>
                    </a:lnB>
                    <a:lnTlToBr>
                      <a:noFill/>
                    </a:lnTlToBr>
                    <a:lnBlToTr>
                      <a:noFill/>
                    </a:lnBlToTr>
                    <a:solidFill>
                      <a:srgbClr val="1F497D"/>
                    </a:solidFill>
                  </a:tcPr>
                </a:tc>
                <a:tc>
                  <a:txBody>
                    <a:bodyPr/>
                    <a:lstStyle/>
                    <a:p>
                      <a:pPr>
                        <a:buNone/>
                      </a:pPr>
                      <a:r>
                        <a:rPr lang="en-US" sz="1500" b="0">
                          <a:latin typeface="Times New Roman" panose="02020603050405020304" pitchFamily="18" charset="0"/>
                          <a:cs typeface="Times New Roman" panose="02020603050405020304" pitchFamily="18" charset="0"/>
                        </a:rPr>
                        <a:t> </a:t>
                      </a:r>
                      <a:endParaRPr lang="en-US" altLang="en-US" sz="15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cap="flat">
                      <a:noFill/>
                    </a:lnT>
                    <a:lnB w="76200" cap="flat" cmpd="sng">
                      <a:solidFill>
                        <a:srgbClr val="FFFFFF"/>
                      </a:solidFill>
                      <a:prstDash val="solid"/>
                      <a:headEnd type="none" w="med" len="med"/>
                      <a:tailEnd type="none" w="med" len="med"/>
                    </a:lnB>
                    <a:lnTlToBr>
                      <a:noFill/>
                    </a:lnTlToBr>
                    <a:lnBlToTr>
                      <a:noFill/>
                    </a:lnBlToTr>
                    <a:solidFill>
                      <a:schemeClr val="bg1"/>
                    </a:solidFill>
                  </a:tcPr>
                </a:tc>
                <a:tc gridSpan="2">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设计开发协作</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a:noFill/>
                    </a:lnR>
                    <a:lnT cap="flat">
                      <a:noFill/>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gridSpan="14">
                  <a:txBody>
                    <a:bodyPr/>
                    <a:lstStyle/>
                    <a:p>
                      <a:pPr>
                        <a:buNone/>
                      </a:pPr>
                      <a:r>
                        <a:rPr lang="en-US" sz="1600" b="0" dirty="0">
                          <a:latin typeface="微软雅黑" panose="020B0503020204020204" pitchFamily="34" charset="-122"/>
                          <a:ea typeface="微软雅黑" panose="020B0503020204020204" pitchFamily="34" charset="-122"/>
                          <a:cs typeface="Times New Roman" panose="02020603050405020304" pitchFamily="18" charset="0"/>
                        </a:rPr>
                        <a:t>      项目协作 质量协作 客户协作 </a:t>
                      </a:r>
                    </a:p>
                  </a:txBody>
                  <a:tcPr marL="0" marR="0" marT="0" marB="0" anchor="ctr">
                    <a:lnL>
                      <a:noFill/>
                    </a:lnL>
                    <a:lnR>
                      <a:noFill/>
                    </a:lnR>
                    <a:lnT cap="flat">
                      <a:noFill/>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hMerge="1">
                  <a:txBody>
                    <a:bodyPr/>
                    <a:lstStyle/>
                    <a:p>
                      <a:endParaRPr lang="zh-CN"/>
                    </a:p>
                  </a:txBody>
                  <a:tcPr>
                    <a:lnT cap="flat">
                      <a:noFill/>
                    </a:lnT>
                    <a:lnB w="76200" cap="flat" cmpd="sng">
                      <a:solidFill>
                        <a:srgbClr val="FFFFFF"/>
                      </a:solidFill>
                      <a:prstDash val="solid"/>
                      <a:headEnd type="none" w="med" len="med"/>
                      <a:tailEnd type="none" w="med" len="med"/>
                    </a:lnB>
                  </a:tcPr>
                </a:tc>
                <a:tc>
                  <a:txBody>
                    <a:bodyPr/>
                    <a:lstStyle/>
                    <a:p>
                      <a:pPr algn="ct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供应商协作</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cap="flat">
                      <a:noFill/>
                    </a:lnR>
                    <a:lnT cap="flat">
                      <a:noFill/>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r>
              <a:tr h="592455">
                <a:tc>
                  <a:txBody>
                    <a:bodyPr/>
                    <a:lstStyle/>
                    <a:p>
                      <a:pPr algn="ctr">
                        <a:buNone/>
                      </a:pPr>
                      <a:r>
                        <a:rPr lang="en-US" sz="1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生命周期资产管理</a:t>
                      </a:r>
                      <a:endParaRPr lang="en-US" altLang="en-US" sz="1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rgbClr val="1F497D"/>
                    </a:solidFill>
                  </a:tcPr>
                </a:tc>
                <a:tc>
                  <a:txBody>
                    <a:bodyPr/>
                    <a:lstStyle/>
                    <a:p>
                      <a:pPr>
                        <a:buNone/>
                      </a:pPr>
                      <a:r>
                        <a:rPr lang="en-US" sz="1500" b="0">
                          <a:latin typeface="Times New Roman" panose="02020603050405020304" pitchFamily="18" charset="0"/>
                          <a:cs typeface="Times New Roman" panose="02020603050405020304" pitchFamily="18" charset="0"/>
                        </a:rPr>
                        <a:t> </a:t>
                      </a:r>
                      <a:endParaRPr lang="en-US" altLang="en-US" sz="15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solidFill>
                  </a:tcPr>
                </a:tc>
                <a:tc gridSpan="4">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过程资产管理</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a:txBody>
                    <a:bodyPr/>
                    <a:lstStyle/>
                    <a:p>
                      <a:pPr>
                        <a:buNone/>
                      </a:pPr>
                      <a:r>
                        <a:rPr lang="en-US" sz="1600" b="0">
                          <a:latin typeface="微软雅黑" panose="020B0503020204020204" pitchFamily="34" charset="-122"/>
                          <a:ea typeface="微软雅黑" panose="020B0503020204020204" pitchFamily="34" charset="-122"/>
                          <a:cs typeface="Times New Roman" panose="02020603050405020304" pitchFamily="18" charset="0"/>
                        </a:rPr>
                        <a:t> </a:t>
                      </a:r>
                      <a:endParaRPr lang="en-US" altLang="en-US" sz="1600" b="0">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gridSpan="5">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研发物料管理</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a:txBody>
                    <a:bodyPr/>
                    <a:lstStyle/>
                    <a:p>
                      <a:pPr>
                        <a:buNone/>
                      </a:pPr>
                      <a:r>
                        <a:rPr lang="en-US" sz="1600" b="0">
                          <a:latin typeface="微软雅黑" panose="020B0503020204020204" pitchFamily="34" charset="-122"/>
                          <a:ea typeface="微软雅黑" panose="020B0503020204020204" pitchFamily="34" charset="-122"/>
                          <a:cs typeface="Times New Roman" panose="02020603050405020304" pitchFamily="18" charset="0"/>
                        </a:rPr>
                        <a:t> </a:t>
                      </a:r>
                      <a:endParaRPr lang="en-US" altLang="en-US" sz="1600" b="0">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gridSpan="6">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 技术资产管理</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cap="flat">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R cap="flat">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r>
              <a:tr h="542290">
                <a:tc>
                  <a:txBody>
                    <a:bodyPr/>
                    <a:lstStyle/>
                    <a:p>
                      <a:pPr algn="ctr">
                        <a:buNone/>
                      </a:pPr>
                      <a:r>
                        <a:rPr lang="en-US" sz="1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研发过程管理</a:t>
                      </a:r>
                      <a:endParaRPr lang="en-US" altLang="en-US" sz="1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rgbClr val="1F497D"/>
                    </a:solidFill>
                  </a:tcPr>
                </a:tc>
                <a:tc>
                  <a:txBody>
                    <a:bodyPr/>
                    <a:lstStyle/>
                    <a:p>
                      <a:pPr>
                        <a:buNone/>
                      </a:pPr>
                      <a:r>
                        <a:rPr lang="en-US" sz="1500" b="0">
                          <a:latin typeface="Times New Roman" panose="02020603050405020304" pitchFamily="18" charset="0"/>
                          <a:cs typeface="Times New Roman" panose="02020603050405020304" pitchFamily="18" charset="0"/>
                        </a:rPr>
                        <a:t> </a:t>
                      </a:r>
                      <a:endParaRPr lang="en-US" altLang="en-US" sz="15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solidFill>
                  </a:tcPr>
                </a:tc>
                <a:tc gridSpan="2">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需求管理</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a:txBody>
                    <a:bodyPr/>
                    <a:lstStyle/>
                    <a:p>
                      <a:pPr>
                        <a:buNone/>
                      </a:pPr>
                      <a:r>
                        <a:rPr lang="en-US" sz="1600" b="0">
                          <a:latin typeface="微软雅黑" panose="020B0503020204020204" pitchFamily="34" charset="-122"/>
                          <a:ea typeface="微软雅黑" panose="020B0503020204020204" pitchFamily="34" charset="-122"/>
                          <a:cs typeface="Times New Roman" panose="02020603050405020304" pitchFamily="18" charset="0"/>
                        </a:rPr>
                        <a:t> </a:t>
                      </a:r>
                      <a:endParaRPr lang="en-US" altLang="en-US" sz="1600" b="0">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gridSpan="5">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 评审管理</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a:txBody>
                    <a:bodyPr/>
                    <a:lstStyle/>
                    <a:p>
                      <a:pPr>
                        <a:buNone/>
                      </a:pPr>
                      <a:r>
                        <a:rPr lang="en-US" sz="1600" b="0">
                          <a:latin typeface="微软雅黑" panose="020B0503020204020204" pitchFamily="34" charset="-122"/>
                          <a:ea typeface="微软雅黑" panose="020B0503020204020204" pitchFamily="34" charset="-122"/>
                          <a:cs typeface="Times New Roman" panose="02020603050405020304" pitchFamily="18" charset="0"/>
                        </a:rPr>
                        <a:t> </a:t>
                      </a:r>
                      <a:endParaRPr lang="en-US" altLang="en-US" sz="1600" b="0">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gridSpan="6">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测试管理</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a:txBody>
                    <a:bodyPr/>
                    <a:lstStyle/>
                    <a:p>
                      <a:pPr>
                        <a:buNone/>
                      </a:pPr>
                      <a:r>
                        <a:rPr lang="en-US" sz="1600" b="0">
                          <a:latin typeface="微软雅黑" panose="020B0503020204020204" pitchFamily="34" charset="-122"/>
                          <a:ea typeface="微软雅黑" panose="020B0503020204020204" pitchFamily="34" charset="-122"/>
                          <a:cs typeface="Times New Roman" panose="02020603050405020304" pitchFamily="18" charset="0"/>
                        </a:rPr>
                        <a:t> </a:t>
                      </a:r>
                      <a:endParaRPr lang="en-US" altLang="en-US" sz="1600" b="0">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a:txBody>
                    <a:bodyPr/>
                    <a:lstStyle/>
                    <a:p>
                      <a:pPr algn="ctr">
                        <a:buNone/>
                      </a:pPr>
                      <a:r>
                        <a:rPr lang="en-US" sz="1600" b="0">
                          <a:latin typeface="微软雅黑" panose="020B0503020204020204" pitchFamily="34" charset="-122"/>
                          <a:ea typeface="微软雅黑" panose="020B0503020204020204" pitchFamily="34" charset="-122"/>
                          <a:cs typeface="新宋体" panose="02010609030101010101" pitchFamily="49" charset="-122"/>
                        </a:rPr>
                        <a:t>配置管理</a:t>
                      </a:r>
                      <a:endParaRPr lang="en-US" altLang="en-US" sz="1600" b="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cap="flat">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r>
              <a:tr h="551180">
                <a:tc>
                  <a:txBody>
                    <a:bodyPr/>
                    <a:lstStyle/>
                    <a:p>
                      <a:pPr algn="ctr">
                        <a:buNone/>
                      </a:pPr>
                      <a:r>
                        <a:rPr 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计划和项目管理</a:t>
                      </a:r>
                      <a:endParaRPr lang="en-US" altLang="en-US" sz="1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rgbClr val="1F497D"/>
                    </a:solidFill>
                  </a:tcPr>
                </a:tc>
                <a:tc>
                  <a:txBody>
                    <a:bodyPr/>
                    <a:lstStyle/>
                    <a:p>
                      <a:pPr>
                        <a:buNone/>
                      </a:pPr>
                      <a:r>
                        <a:rPr lang="en-US" sz="1500" b="0">
                          <a:latin typeface="Times New Roman" panose="02020603050405020304" pitchFamily="18" charset="0"/>
                          <a:cs typeface="Times New Roman" panose="02020603050405020304" pitchFamily="18" charset="0"/>
                        </a:rPr>
                        <a:t> </a:t>
                      </a:r>
                      <a:endParaRPr lang="en-US" altLang="en-US" sz="15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solidFill>
                  </a:tcPr>
                </a:tc>
                <a:tc>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项目管理</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w="76200" cap="flat" cmpd="sng">
                      <a:solidFill>
                        <a:srgbClr val="FFFFFF"/>
                      </a:solidFill>
                      <a:prstDash val="solid"/>
                      <a:headEnd type="none" w="med" len="med"/>
                      <a:tailEnd type="none" w="med" len="med"/>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gridSpan="5">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    多项目管理</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w="76200" cap="flat" cmpd="sng">
                      <a:solidFill>
                        <a:srgbClr val="FFFFFF"/>
                      </a:solidFill>
                      <a:prstDash val="solid"/>
                      <a:headEnd type="none" w="med" len="med"/>
                      <a:tailEnd type="none" w="med" len="med"/>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a:txBody>
                    <a:bodyPr/>
                    <a:lstStyle/>
                    <a:p>
                      <a:pPr>
                        <a:buNone/>
                      </a:pPr>
                      <a:r>
                        <a:rPr lang="en-US" sz="1600" b="0">
                          <a:latin typeface="微软雅黑" panose="020B0503020204020204" pitchFamily="34" charset="-122"/>
                          <a:ea typeface="微软雅黑" panose="020B0503020204020204" pitchFamily="34" charset="-122"/>
                          <a:cs typeface="Times New Roman" panose="02020603050405020304" pitchFamily="18" charset="0"/>
                        </a:rPr>
                        <a:t> </a:t>
                      </a:r>
                      <a:endParaRPr lang="en-US" altLang="en-US" sz="1600" b="0">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gridSpan="7">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 产品组合分析</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gridSpan="3">
                  <a:txBody>
                    <a:bodyPr/>
                    <a:lstStyle/>
                    <a:p>
                      <a:pPr>
                        <a:buNone/>
                      </a:pPr>
                      <a:r>
                        <a:rPr lang="en-US" sz="1600" b="0">
                          <a:latin typeface="微软雅黑" panose="020B0503020204020204" pitchFamily="34" charset="-122"/>
                          <a:ea typeface="微软雅黑" panose="020B0503020204020204" pitchFamily="34" charset="-122"/>
                          <a:cs typeface="新宋体" panose="02010609030101010101" pitchFamily="49" charset="-122"/>
                        </a:rPr>
                        <a:t>战略计划管理</a:t>
                      </a:r>
                      <a:endParaRPr lang="en-US" altLang="en-US" sz="1600" b="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cap="flat">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c hMerge="1">
                  <a:txBody>
                    <a:bodyPr/>
                    <a:lstStyle/>
                    <a:p>
                      <a:endParaRPr lang="zh-CN"/>
                    </a:p>
                  </a:txBody>
                  <a:tcPr>
                    <a:lnR cap="flat">
                      <a:noFill/>
                    </a:lnR>
                    <a:lnT w="76200" cap="flat" cmpd="sng">
                      <a:solidFill>
                        <a:srgbClr val="FFFFFF"/>
                      </a:solidFill>
                      <a:prstDash val="solid"/>
                      <a:headEnd type="none" w="med" len="med"/>
                      <a:tailEnd type="none" w="med" len="med"/>
                    </a:lnT>
                    <a:lnB w="76200" cap="flat" cmpd="sng">
                      <a:solidFill>
                        <a:srgbClr val="FFFFFF"/>
                      </a:solidFill>
                      <a:prstDash val="solid"/>
                      <a:headEnd type="none" w="med" len="med"/>
                      <a:tailEnd type="none" w="med" len="med"/>
                    </a:lnB>
                  </a:tcPr>
                </a:tc>
              </a:tr>
              <a:tr h="570865">
                <a:tc>
                  <a:txBody>
                    <a:bodyPr/>
                    <a:lstStyle/>
                    <a:p>
                      <a:pPr algn="ctr">
                        <a:buNone/>
                      </a:pPr>
                      <a:r>
                        <a:rPr lang="en-US" sz="1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产品数据管理</a:t>
                      </a:r>
                      <a:endParaRPr lang="en-US" altLang="en-US" sz="15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lnL>
                      <a:noFill/>
                    </a:lnL>
                    <a:lnR>
                      <a:noFill/>
                    </a:lnR>
                    <a:lnT w="76200" cap="flat" cmpd="sng">
                      <a:solidFill>
                        <a:srgbClr val="FFFFFF"/>
                      </a:solidFill>
                      <a:prstDash val="solid"/>
                      <a:headEnd type="none" w="med" len="med"/>
                      <a:tailEnd type="none" w="med" len="med"/>
                    </a:lnT>
                    <a:lnB cap="flat">
                      <a:noFill/>
                    </a:lnB>
                    <a:lnTlToBr>
                      <a:noFill/>
                    </a:lnTlToBr>
                    <a:lnBlToTr>
                      <a:noFill/>
                    </a:lnBlToTr>
                    <a:solidFill>
                      <a:srgbClr val="1F497D"/>
                    </a:solidFill>
                  </a:tcPr>
                </a:tc>
                <a:tc>
                  <a:txBody>
                    <a:bodyPr/>
                    <a:lstStyle/>
                    <a:p>
                      <a:pPr>
                        <a:buNone/>
                      </a:pPr>
                      <a:r>
                        <a:rPr lang="en-US" sz="1500" b="0">
                          <a:latin typeface="Times New Roman" panose="02020603050405020304" pitchFamily="18" charset="0"/>
                          <a:cs typeface="Times New Roman" panose="02020603050405020304" pitchFamily="18" charset="0"/>
                        </a:rPr>
                        <a:t> </a:t>
                      </a:r>
                      <a:endParaRPr lang="en-US" altLang="en-US" sz="1500" b="0">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a:noFill/>
                    </a:lnL>
                    <a:lnR>
                      <a:noFill/>
                    </a:lnR>
                    <a:lnT w="76200" cap="flat" cmpd="sng">
                      <a:solidFill>
                        <a:srgbClr val="FFFFFF"/>
                      </a:solidFill>
                      <a:prstDash val="solid"/>
                      <a:headEnd type="none" w="med" len="med"/>
                      <a:tailEnd type="none" w="med" len="med"/>
                    </a:lnT>
                    <a:lnB cap="flat">
                      <a:noFill/>
                    </a:lnB>
                    <a:lnTlToBr>
                      <a:noFill/>
                    </a:lnTlToBr>
                    <a:lnBlToTr>
                      <a:noFill/>
                    </a:lnBlToTr>
                    <a:solidFill>
                      <a:schemeClr val="bg1"/>
                    </a:solidFill>
                  </a:tcPr>
                </a:tc>
                <a:tc>
                  <a:txBody>
                    <a:bodyPr/>
                    <a:lstStyle/>
                    <a:p>
                      <a:pPr>
                        <a:buNone/>
                      </a:pPr>
                      <a:r>
                        <a:rPr lang="en-US" sz="1600" b="0">
                          <a:latin typeface="微软雅黑" panose="020B0503020204020204" pitchFamily="34" charset="-122"/>
                          <a:ea typeface="微软雅黑" panose="020B0503020204020204" pitchFamily="34" charset="-122"/>
                          <a:cs typeface="新宋体" panose="02010609030101010101" pitchFamily="49" charset="-122"/>
                        </a:rPr>
                        <a:t>文档管理</a:t>
                      </a:r>
                      <a:endParaRPr lang="en-US" altLang="en-US" sz="1600" b="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w="76200" cap="flat" cmpd="sng">
                      <a:solidFill>
                        <a:srgbClr val="FFFFFF"/>
                      </a:solidFill>
                      <a:prstDash val="solid"/>
                      <a:headEnd type="none" w="med" len="med"/>
                      <a:tailEnd type="none" w="med" len="med"/>
                    </a:lnR>
                    <a:lnT w="76200" cap="flat" cmpd="sng">
                      <a:solidFill>
                        <a:srgbClr val="FFFFFF"/>
                      </a:solidFill>
                      <a:prstDash val="solid"/>
                      <a:headEnd type="none" w="med" len="med"/>
                      <a:tailEnd type="none" w="med" len="med"/>
                    </a:lnT>
                    <a:lnB cap="flat">
                      <a:noFill/>
                    </a:lnB>
                    <a:lnTlToBr>
                      <a:noFill/>
                    </a:lnTlToBr>
                    <a:lnBlToTr>
                      <a:noFill/>
                    </a:lnBlToTr>
                    <a:solidFill>
                      <a:schemeClr val="bg1">
                        <a:lumMod val="95000"/>
                      </a:schemeClr>
                    </a:solidFill>
                  </a:tcPr>
                </a:tc>
                <a:tc gridSpan="7">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  产品结构管理</a:t>
                      </a:r>
                      <a:r>
                        <a:rPr lang="en-US" sz="1600" b="0" dirty="0">
                          <a:latin typeface="微软雅黑" panose="020B0503020204020204" pitchFamily="34" charset="-122"/>
                          <a:ea typeface="微软雅黑" panose="020B0503020204020204" pitchFamily="34" charset="-122"/>
                          <a:cs typeface="Arial" panose="020B0604020202020204" pitchFamily="34" charset="0"/>
                        </a:rPr>
                        <a:t>/</a:t>
                      </a:r>
                      <a:r>
                        <a:rPr lang="en-US" sz="1600" b="0" dirty="0">
                          <a:latin typeface="微软雅黑" panose="020B0503020204020204" pitchFamily="34" charset="-122"/>
                          <a:ea typeface="微软雅黑" panose="020B0503020204020204" pitchFamily="34" charset="-122"/>
                          <a:cs typeface="新宋体" panose="02010609030101010101" pitchFamily="49" charset="-122"/>
                        </a:rPr>
                        <a:t>产品配置</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w="76200" cap="flat" cmpd="sng">
                      <a:solidFill>
                        <a:srgbClr val="FFFFFF"/>
                      </a:solidFill>
                      <a:prstDash val="solid"/>
                      <a:headEnd type="none" w="med" len="med"/>
                      <a:tailEnd type="none" w="med" len="med"/>
                    </a:lnL>
                    <a:lnR>
                      <a:noFill/>
                    </a:lnR>
                    <a:lnT w="76200" cap="flat" cmpd="sng">
                      <a:solidFill>
                        <a:srgbClr val="FFFFFF"/>
                      </a:solidFill>
                      <a:prstDash val="solid"/>
                      <a:headEnd type="none" w="med" len="med"/>
                      <a:tailEnd type="none" w="med" len="med"/>
                    </a:lnT>
                    <a:lnB cap="flat">
                      <a:noFill/>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a:txBody>
                    <a:bodyPr/>
                    <a:lstStyle/>
                    <a:p>
                      <a:pPr>
                        <a:buNone/>
                      </a:pPr>
                      <a:r>
                        <a:rPr lang="en-US" sz="1600" b="0">
                          <a:latin typeface="微软雅黑" panose="020B0503020204020204" pitchFamily="34" charset="-122"/>
                          <a:ea typeface="微软雅黑" panose="020B0503020204020204" pitchFamily="34" charset="-122"/>
                          <a:cs typeface="Times New Roman" panose="02020603050405020304" pitchFamily="18" charset="0"/>
                        </a:rPr>
                        <a:t> </a:t>
                      </a:r>
                      <a:endParaRPr lang="en-US" altLang="en-US" sz="1600" b="0">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76200" cap="flat" cmpd="sng">
                      <a:solidFill>
                        <a:srgbClr val="FFFFFF"/>
                      </a:solidFill>
                      <a:prstDash val="solid"/>
                      <a:headEnd type="none" w="med" len="med"/>
                      <a:tailEnd type="none" w="med" len="med"/>
                    </a:lnT>
                    <a:lnB cap="flat">
                      <a:noFill/>
                    </a:lnB>
                    <a:lnTlToBr>
                      <a:noFill/>
                    </a:lnTlToBr>
                    <a:lnBlToTr>
                      <a:noFill/>
                    </a:lnBlToTr>
                    <a:solidFill>
                      <a:schemeClr val="bg1">
                        <a:lumMod val="95000"/>
                      </a:schemeClr>
                    </a:solidFill>
                  </a:tcPr>
                </a:tc>
                <a:tc gridSpan="3">
                  <a:txBody>
                    <a:bodyPr/>
                    <a:lstStyle/>
                    <a:p>
                      <a:pPr>
                        <a:buNone/>
                      </a:pPr>
                      <a:r>
                        <a:rPr lang="en-US" sz="1600" b="0" dirty="0">
                          <a:latin typeface="微软雅黑" panose="020B0503020204020204" pitchFamily="34" charset="-122"/>
                          <a:ea typeface="微软雅黑" panose="020B0503020204020204" pitchFamily="34" charset="-122"/>
                          <a:cs typeface="新宋体" panose="02010609030101010101" pitchFamily="49" charset="-122"/>
                        </a:rPr>
                        <a:t>变更管理</a:t>
                      </a:r>
                      <a:endParaRPr lang="en-US" altLang="en-US" sz="1600" b="0" dirty="0">
                        <a:latin typeface="微软雅黑" panose="020B0503020204020204" pitchFamily="34" charset="-122"/>
                        <a:ea typeface="微软雅黑" panose="020B0503020204020204" pitchFamily="34" charset="-122"/>
                        <a:cs typeface="新宋体" panose="02010609030101010101" pitchFamily="49" charset="-122"/>
                      </a:endParaRPr>
                    </a:p>
                  </a:txBody>
                  <a:tcPr marL="0" marR="0" marT="0" marB="0" anchor="ctr">
                    <a:lnL>
                      <a:noFill/>
                    </a:lnL>
                    <a:lnR>
                      <a:noFill/>
                    </a:lnR>
                    <a:lnT w="76200" cap="flat" cmpd="sng">
                      <a:solidFill>
                        <a:srgbClr val="FFFFFF"/>
                      </a:solidFill>
                      <a:prstDash val="solid"/>
                      <a:headEnd type="none" w="med" len="med"/>
                      <a:tailEnd type="none" w="med" len="med"/>
                    </a:lnT>
                    <a:lnB cap="flat">
                      <a:noFill/>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a:txBody>
                    <a:bodyPr/>
                    <a:lstStyle/>
                    <a:p>
                      <a:pPr>
                        <a:buNone/>
                      </a:pPr>
                      <a:r>
                        <a:rPr lang="en-US" sz="1600" b="0">
                          <a:latin typeface="微软雅黑" panose="020B0503020204020204" pitchFamily="34" charset="-122"/>
                          <a:ea typeface="微软雅黑" panose="020B0503020204020204" pitchFamily="34" charset="-122"/>
                          <a:cs typeface="Times New Roman" panose="02020603050405020304" pitchFamily="18" charset="0"/>
                        </a:rPr>
                        <a:t> </a:t>
                      </a:r>
                      <a:endParaRPr lang="en-US" altLang="en-US" sz="1600" b="0">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0" marB="0" anchor="ctr">
                    <a:lnL>
                      <a:noFill/>
                    </a:lnL>
                    <a:lnR>
                      <a:noFill/>
                    </a:lnR>
                    <a:lnT w="76200" cap="flat" cmpd="sng">
                      <a:solidFill>
                        <a:srgbClr val="FFFFFF"/>
                      </a:solidFill>
                      <a:prstDash val="solid"/>
                      <a:headEnd type="none" w="med" len="med"/>
                      <a:tailEnd type="none" w="med" len="med"/>
                    </a:lnT>
                    <a:lnB cap="flat">
                      <a:noFill/>
                    </a:lnB>
                    <a:lnTlToBr>
                      <a:noFill/>
                    </a:lnTlToBr>
                    <a:lnBlToTr>
                      <a:noFill/>
                    </a:lnBlToTr>
                    <a:solidFill>
                      <a:schemeClr val="bg1">
                        <a:lumMod val="95000"/>
                      </a:schemeClr>
                    </a:solidFill>
                  </a:tcPr>
                </a:tc>
                <a:tc gridSpan="4">
                  <a:txBody>
                    <a:bodyPr/>
                    <a:lstStyle/>
                    <a:p>
                      <a:pPr>
                        <a:buNone/>
                      </a:pPr>
                      <a:r>
                        <a:rPr lang="en-US" sz="1600" b="0" dirty="0">
                          <a:latin typeface="微软雅黑" panose="020B0503020204020204" pitchFamily="34" charset="-122"/>
                          <a:ea typeface="微软雅黑" panose="020B0503020204020204" pitchFamily="34" charset="-122"/>
                          <a:cs typeface="Arial" panose="020B0604020202020204" pitchFamily="34" charset="0"/>
                        </a:rPr>
                        <a:t>  </a:t>
                      </a:r>
                      <a:r>
                        <a:rPr lang="en-US" sz="1600" b="0" dirty="0">
                          <a:latin typeface="Times New Roman" panose="02020603050405020304" pitchFamily="18" charset="0"/>
                          <a:ea typeface="微软雅黑" panose="020B0503020204020204" pitchFamily="34" charset="-122"/>
                          <a:cs typeface="Times New Roman" panose="02020603050405020304" pitchFamily="18" charset="0"/>
                        </a:rPr>
                        <a:t>CAD</a:t>
                      </a:r>
                      <a:r>
                        <a:rPr lang="en-US" sz="1600" b="0" dirty="0">
                          <a:latin typeface="微软雅黑" panose="020B0503020204020204" pitchFamily="34" charset="-122"/>
                          <a:ea typeface="微软雅黑" panose="020B0503020204020204" pitchFamily="34" charset="-122"/>
                          <a:cs typeface="新宋体" panose="02010609030101010101" pitchFamily="49" charset="-122"/>
                        </a:rPr>
                        <a:t>集成</a:t>
                      </a:r>
                      <a:endParaRPr lang="en-US" altLang="en-US" sz="1600" b="0" dirty="0">
                        <a:latin typeface="微软雅黑" panose="020B0503020204020204" pitchFamily="34" charset="-122"/>
                        <a:ea typeface="微软雅黑" panose="020B0503020204020204" pitchFamily="34" charset="-122"/>
                        <a:cs typeface="Arial" panose="020B0604020202020204" pitchFamily="34" charset="0"/>
                      </a:endParaRPr>
                    </a:p>
                  </a:txBody>
                  <a:tcPr marL="0" marR="0" marT="0" marB="0" anchor="ctr">
                    <a:lnL>
                      <a:noFill/>
                    </a:lnL>
                    <a:lnR cap="flat">
                      <a:noFill/>
                    </a:lnR>
                    <a:lnT w="76200" cap="flat" cmpd="sng">
                      <a:solidFill>
                        <a:srgbClr val="FFFFFF"/>
                      </a:solidFill>
                      <a:prstDash val="solid"/>
                      <a:headEnd type="none" w="med" len="med"/>
                      <a:tailEnd type="none" w="med" len="med"/>
                    </a:lnT>
                    <a:lnB cap="flat">
                      <a:noFill/>
                    </a:lnB>
                    <a:lnTlToBr>
                      <a:noFill/>
                    </a:lnTlToBr>
                    <a:lnBlToTr>
                      <a:noFill/>
                    </a:lnBlToTr>
                    <a:solidFill>
                      <a:schemeClr val="bg1">
                        <a:lumMod val="95000"/>
                      </a:schemeClr>
                    </a:solidFill>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hMerge="1">
                  <a:txBody>
                    <a:bodyPr/>
                    <a:lstStyle/>
                    <a:p>
                      <a:endParaRPr lang="zh-CN"/>
                    </a:p>
                  </a:txBody>
                  <a:tcPr>
                    <a:lnT w="76200" cap="flat" cmpd="sng">
                      <a:solidFill>
                        <a:srgbClr val="FFFFFF"/>
                      </a:solidFill>
                      <a:prstDash val="solid"/>
                      <a:headEnd type="none" w="med" len="med"/>
                      <a:tailEnd type="none" w="med" len="med"/>
                    </a:lnT>
                    <a:lnB cap="flat">
                      <a:noFill/>
                    </a:lnB>
                  </a:tcPr>
                </a:tc>
                <a:tc hMerge="1">
                  <a:txBody>
                    <a:bodyPr/>
                    <a:lstStyle/>
                    <a:p>
                      <a:endParaRPr lang="zh-CN"/>
                    </a:p>
                  </a:txBody>
                  <a:tcPr>
                    <a:lnR cap="flat">
                      <a:noFill/>
                    </a:lnR>
                    <a:lnT w="76200" cap="flat" cmpd="sng">
                      <a:solidFill>
                        <a:srgbClr val="FFFFFF"/>
                      </a:solidFill>
                      <a:prstDash val="solid"/>
                      <a:headEnd type="none" w="med" len="med"/>
                      <a:tailEnd type="none" w="med" len="med"/>
                    </a:lnT>
                    <a:lnB cap="flat">
                      <a:noFill/>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8847" y="397680"/>
            <a:ext cx="3836557"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研发设计类：CAD</a:t>
            </a:r>
            <a:endParaRPr kumimoji="0" lang="zh-CN"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10" name="文本框 9"/>
          <p:cNvSpPr txBox="1"/>
          <p:nvPr/>
        </p:nvSpPr>
        <p:spPr>
          <a:xfrm>
            <a:off x="588010" y="1076960"/>
            <a:ext cx="10871835" cy="825611"/>
          </a:xfrm>
          <a:prstGeom prst="rect">
            <a:avLst/>
          </a:prstGeom>
          <a:noFill/>
        </p:spPr>
        <p:txBody>
          <a:bodyPr wrap="square">
            <a:spAutoFit/>
          </a:bodyPr>
          <a:lstStyle/>
          <a:p>
            <a:pPr marL="342265" marR="0" lvl="0" indent="-342265" algn="l" defTabSz="914400" rtl="0" eaLnBrk="1" fontAlgn="auto" latinLnBrk="0" hangingPunct="1">
              <a:lnSpc>
                <a:spcPts val="3000"/>
              </a:lnSpc>
              <a:spcBef>
                <a:spcPts val="0"/>
              </a:spcBef>
              <a:spcAft>
                <a:spcPts val="0"/>
              </a:spcAft>
              <a:buClr>
                <a:srgbClr val="2F5597"/>
              </a:buClr>
              <a:buSzPct val="98000"/>
              <a:buFont typeface="Wingdings" panose="05000000000000000000" pitchFamily="2" charset="2"/>
              <a:buChar char="Ø"/>
              <a:tabLst>
                <a:tab pos="180340" algn="l"/>
              </a:tabLst>
              <a:defRPr/>
            </a:pPr>
            <a:r>
              <a:rPr kumimoji="0" lang="zh-CN" altLang="zh-CN" sz="1800" b="1" i="0" u="none" strike="noStrike" kern="1200" cap="none" spc="-5"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CAD (Computer-aided design) </a:t>
            </a:r>
            <a:r>
              <a:rPr kumimoji="0" lang="zh-CN" altLang="zh-CN" sz="1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计算机辅助设计</a:t>
            </a:r>
            <a:r>
              <a:rPr kumimoji="0" lang="zh-CN" altLang="zh-CN"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 </a:t>
            </a:r>
            <a:r>
              <a:rPr kumimoji="0" lang="zh-CN" altLang="zh-CN" sz="1800" b="0" i="0" u="none" strike="noStrike" kern="1200" cap="none" spc="-5"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zh-CN" altLang="zh-CN"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是指利用计算机及其图形设备帮助设计人员进行设计工作，它使用自动化的流程替代手动制图。</a:t>
            </a:r>
          </a:p>
        </p:txBody>
      </p:sp>
      <p:sp>
        <p:nvSpPr>
          <p:cNvPr id="29" name="Rectangle 26"/>
          <p:cNvSpPr>
            <a:spLocks noChangeArrowheads="1"/>
          </p:cNvSpPr>
          <p:nvPr/>
        </p:nvSpPr>
        <p:spPr bwMode="auto">
          <a:xfrm>
            <a:off x="1638300" y="8699470"/>
            <a:ext cx="2167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0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charset="-122"/>
              <a:cs typeface="+mn-cs"/>
            </a:endParaRPr>
          </a:p>
        </p:txBody>
      </p:sp>
      <p:sp>
        <p:nvSpPr>
          <p:cNvPr id="30" name="Rectangle 29"/>
          <p:cNvSpPr>
            <a:spLocks noChangeArrowheads="1"/>
          </p:cNvSpPr>
          <p:nvPr/>
        </p:nvSpPr>
        <p:spPr bwMode="auto">
          <a:xfrm>
            <a:off x="1638301" y="11372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40" name="文本框 39"/>
          <p:cNvSpPr txBox="1"/>
          <p:nvPr/>
        </p:nvSpPr>
        <p:spPr>
          <a:xfrm>
            <a:off x="588010" y="1937385"/>
            <a:ext cx="10782935" cy="437877"/>
          </a:xfrm>
          <a:prstGeom prst="rect">
            <a:avLst/>
          </a:prstGeom>
          <a:noFill/>
        </p:spPr>
        <p:txBody>
          <a:bodyPr wrap="square">
            <a:spAutoFit/>
          </a:bodyPr>
          <a:lstStyle/>
          <a:p>
            <a:pPr marL="342265" marR="0" lvl="0" indent="-342265" algn="l" defTabSz="914400" rtl="0" eaLnBrk="1" fontAlgn="auto" latinLnBrk="0" hangingPunct="1">
              <a:lnSpc>
                <a:spcPts val="3000"/>
              </a:lnSpc>
              <a:spcBef>
                <a:spcPts val="0"/>
              </a:spcBef>
              <a:spcAft>
                <a:spcPts val="0"/>
              </a:spcAft>
              <a:buClr>
                <a:srgbClr val="2F5597"/>
              </a:buClr>
              <a:buSzPct val="96000"/>
              <a:buFont typeface="Wingdings" panose="05000000000000000000" pitchFamily="2" charset="2"/>
              <a:buChar char="Ø"/>
              <a:defRPr/>
            </a:pPr>
            <a:r>
              <a:rPr kumimoji="0" lang="zh-CN" altLang="en-US"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工程研制阶段，飞机气动布局和总体布置已确定，开始设计结构</a:t>
            </a:r>
            <a:r>
              <a:rPr kumimoji="0" lang="zh-CN" altLang="en-US" sz="1800" b="0" i="0" u="none" strike="noStrike" kern="1200" cap="none" spc="-5"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280" y="2872105"/>
            <a:ext cx="5898515" cy="285369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750" y="2872105"/>
            <a:ext cx="5470525" cy="29267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673350" y="1787009"/>
            <a:ext cx="1853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46"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4" name="Rectangle 3"/>
          <p:cNvSpPr>
            <a:spLocks noChangeArrowheads="1"/>
          </p:cNvSpPr>
          <p:nvPr/>
        </p:nvSpPr>
        <p:spPr bwMode="auto">
          <a:xfrm>
            <a:off x="131282" y="405905"/>
            <a:ext cx="343408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4450" rtl="0" eaLnBrk="0" hangingPunct="0">
              <a:tabLst>
                <a:tab pos="267970" algn="l"/>
              </a:tabLst>
              <a:defRPr>
                <a:solidFill>
                  <a:schemeClr val="tx1"/>
                </a:solidFill>
                <a:latin typeface="Arial" panose="020B0604020202020204" pitchFamily="34" charset="0"/>
              </a:defRPr>
            </a:lvl1pPr>
            <a:lvl2pPr rtl="0" eaLnBrk="0" hangingPunct="0">
              <a:tabLst>
                <a:tab pos="267970" algn="l"/>
              </a:tabLst>
              <a:defRPr>
                <a:solidFill>
                  <a:schemeClr val="tx1"/>
                </a:solidFill>
                <a:latin typeface="Arial" panose="020B0604020202020204" pitchFamily="34" charset="0"/>
              </a:defRPr>
            </a:lvl2pPr>
            <a:lvl3pPr rtl="0" eaLnBrk="0" hangingPunct="0">
              <a:tabLst>
                <a:tab pos="267970" algn="l"/>
              </a:tabLst>
              <a:defRPr>
                <a:solidFill>
                  <a:schemeClr val="tx1"/>
                </a:solidFill>
                <a:latin typeface="Arial" panose="020B0604020202020204" pitchFamily="34" charset="0"/>
              </a:defRPr>
            </a:lvl3pPr>
            <a:lvl4pPr rtl="0" eaLnBrk="0" hangingPunct="0">
              <a:tabLst>
                <a:tab pos="267970" algn="l"/>
              </a:tabLst>
              <a:defRPr>
                <a:solidFill>
                  <a:schemeClr val="tx1"/>
                </a:solidFill>
                <a:latin typeface="Arial" panose="020B0604020202020204" pitchFamily="34" charset="0"/>
              </a:defRPr>
            </a:lvl4pPr>
            <a:lvl5pPr rtl="0" eaLnBrk="0" hangingPunct="0">
              <a:tabLst>
                <a:tab pos="267970" algn="l"/>
              </a:tabLst>
              <a:defRPr>
                <a:solidFill>
                  <a:schemeClr val="tx1"/>
                </a:solidFill>
                <a:latin typeface="Arial" panose="020B0604020202020204" pitchFamily="34" charset="0"/>
              </a:defRPr>
            </a:lvl5pPr>
            <a:lvl6pPr rtl="0" eaLnBrk="0" hangingPunct="0">
              <a:tabLst>
                <a:tab pos="267970" algn="l"/>
              </a:tabLst>
              <a:defRPr>
                <a:solidFill>
                  <a:schemeClr val="tx1"/>
                </a:solidFill>
                <a:latin typeface="Arial" panose="020B0604020202020204" pitchFamily="34" charset="0"/>
              </a:defRPr>
            </a:lvl6pPr>
            <a:lvl7pPr rtl="0" eaLnBrk="0" hangingPunct="0">
              <a:tabLst>
                <a:tab pos="267970" algn="l"/>
              </a:tabLst>
              <a:defRPr>
                <a:solidFill>
                  <a:schemeClr val="tx1"/>
                </a:solidFill>
                <a:latin typeface="Arial" panose="020B0604020202020204" pitchFamily="34" charset="0"/>
              </a:defRPr>
            </a:lvl7pPr>
            <a:lvl8pPr rtl="0" eaLnBrk="0" hangingPunct="0">
              <a:tabLst>
                <a:tab pos="267970" algn="l"/>
              </a:tabLst>
              <a:defRPr>
                <a:solidFill>
                  <a:schemeClr val="tx1"/>
                </a:solidFill>
                <a:latin typeface="Arial" panose="020B0604020202020204" pitchFamily="34" charset="0"/>
              </a:defRPr>
            </a:lvl8pPr>
            <a:lvl9pPr rtl="0" eaLnBrk="0" hangingPunct="0">
              <a:tabLst>
                <a:tab pos="26797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67970" algn="l"/>
              </a:tabLst>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研发设计类：CAE</a:t>
            </a:r>
            <a:endParaRPr kumimoji="0" lang="zh-CN"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44" name="文本框 43"/>
          <p:cNvSpPr txBox="1"/>
          <p:nvPr/>
        </p:nvSpPr>
        <p:spPr>
          <a:xfrm>
            <a:off x="506730" y="1015365"/>
            <a:ext cx="11319510" cy="368300"/>
          </a:xfrm>
          <a:prstGeom prst="rect">
            <a:avLst/>
          </a:prstGeom>
          <a:noFill/>
        </p:spPr>
        <p:txBody>
          <a:bodyPr wrap="square">
            <a:spAutoFit/>
          </a:bodyPr>
          <a:lstStyle/>
          <a:p>
            <a:pPr marL="342265" marR="186055" lvl="0" indent="-342265" algn="just" defTabSz="914400" rtl="0" eaLnBrk="1" fontAlgn="auto" latinLnBrk="0" hangingPunct="1">
              <a:lnSpc>
                <a:spcPct val="100000"/>
              </a:lnSpc>
              <a:spcBef>
                <a:spcPts val="0"/>
              </a:spcBef>
              <a:spcAft>
                <a:spcPts val="0"/>
              </a:spcAft>
              <a:buClr>
                <a:srgbClr val="2F5597"/>
              </a:buClr>
              <a:buSzPts val="1700"/>
              <a:buFont typeface="Wingdings" panose="05000000000000000000" pitchFamily="2" charset="2"/>
              <a:buChar char="Ø"/>
              <a:tabLst>
                <a:tab pos="267970" algn="l"/>
              </a:tabLst>
              <a:defRPr/>
            </a:pPr>
            <a:r>
              <a:rPr kumimoji="0" lang="zh-CN" altLang="zh-CN" sz="1800" b="1" i="0" u="none" strike="noStrike" kern="1200" cap="none" spc="-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CAE（Computer Aided Engineering）</a:t>
            </a:r>
            <a:r>
              <a:rPr kumimoji="0" lang="zh-CN" altLang="zh-CN"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是用于做有限元分析的</a:t>
            </a:r>
            <a:r>
              <a:rPr kumimoji="0" lang="zh-CN" altLang="en-US" sz="1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计算机辅助工程</a:t>
            </a:r>
            <a:r>
              <a:rPr kumimoji="0" lang="zh-CN" altLang="zh-CN" sz="1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软件</a:t>
            </a:r>
            <a:r>
              <a:rPr kumimoji="0" lang="zh-CN" altLang="zh-CN"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endParaRPr kumimoji="0" lang="zh-CN" altLang="zh-CN" sz="1800" b="1"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pic>
        <p:nvPicPr>
          <p:cNvPr id="819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1280" y="3252038"/>
            <a:ext cx="5269865" cy="292925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300" y="3242778"/>
            <a:ext cx="5356860" cy="298323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499745" y="1523365"/>
            <a:ext cx="11326495" cy="1718227"/>
          </a:xfrm>
          <a:prstGeom prst="rect">
            <a:avLst/>
          </a:prstGeom>
          <a:noFill/>
        </p:spPr>
        <p:txBody>
          <a:bodyPr wrap="square">
            <a:spAutoFit/>
          </a:bodyPr>
          <a:lstStyle/>
          <a:p>
            <a:pPr marL="342265" marR="186055" lvl="0" indent="-342265" algn="just" defTabSz="914400" rtl="0" eaLnBrk="1" fontAlgn="auto" latinLnBrk="0" hangingPunct="1">
              <a:lnSpc>
                <a:spcPts val="3300"/>
              </a:lnSpc>
              <a:spcBef>
                <a:spcPts val="0"/>
              </a:spcBef>
              <a:spcAft>
                <a:spcPts val="0"/>
              </a:spcAft>
              <a:buClr>
                <a:srgbClr val="2F5597"/>
              </a:buClr>
              <a:buSzPts val="1700"/>
              <a:buFont typeface="Wingdings" panose="05000000000000000000" pitchFamily="2" charset="2"/>
              <a:buChar char="Ø"/>
              <a:tabLst>
                <a:tab pos="267970" algn="l"/>
              </a:tabLst>
              <a:defRPr/>
            </a:pPr>
            <a:r>
              <a:rPr kumimoji="0" lang="zh-CN" altLang="en-US"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在飞机概念设计阶段，要求</a:t>
            </a:r>
            <a:r>
              <a:rPr kumimoji="0" lang="en-US" altLang="zh-CN"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CAE</a:t>
            </a:r>
            <a:r>
              <a:rPr kumimoji="0" lang="zh-CN" altLang="en-US"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软件能提供有一定准度而</a:t>
            </a:r>
            <a:r>
              <a:rPr lang="zh-CN" altLang="en-US" spc="-5" dirty="0">
                <a:solidFill>
                  <a:prstClr val="black"/>
                </a:solidFill>
                <a:latin typeface="宋体" panose="02010600030101010101" pitchFamily="2" charset="-122"/>
                <a:ea typeface="宋体" panose="02010600030101010101" pitchFamily="2" charset="-122"/>
                <a:cs typeface="宋体" panose="02010600030101010101" pitchFamily="2" charset="-122"/>
              </a:rPr>
              <a:t>快捷</a:t>
            </a:r>
            <a:r>
              <a:rPr kumimoji="0" lang="zh-CN" altLang="en-US"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方便计算各种飞机构型，在巡航飞行状态的能力。在初步设计阶段，要求</a:t>
            </a:r>
            <a:r>
              <a:rPr kumimoji="0" lang="en-US" altLang="zh-CN"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CAE</a:t>
            </a:r>
            <a:r>
              <a:rPr kumimoji="0" lang="zh-CN" altLang="en-US"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软件能具有提供所选飞机构型的适中准度的仿真能力，具有能进行性能确认和优化的能力，并能自动生成变化的构型和自动生成数据库的能力。在详细设计阶段要求进一步解决飞机设计中存在的复杂的设计问题。</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673350" y="1787009"/>
            <a:ext cx="1853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46"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sp>
        <p:nvSpPr>
          <p:cNvPr id="4" name="Rectangle 3"/>
          <p:cNvSpPr>
            <a:spLocks noChangeArrowheads="1"/>
          </p:cNvSpPr>
          <p:nvPr/>
        </p:nvSpPr>
        <p:spPr bwMode="auto">
          <a:xfrm>
            <a:off x="81216" y="405270"/>
            <a:ext cx="354711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4450" rtl="0" eaLnBrk="0" hangingPunct="0">
              <a:tabLst>
                <a:tab pos="267970" algn="l"/>
              </a:tabLst>
              <a:defRPr>
                <a:solidFill>
                  <a:schemeClr val="tx1"/>
                </a:solidFill>
                <a:latin typeface="Arial" panose="020B0604020202020204" pitchFamily="34" charset="0"/>
              </a:defRPr>
            </a:lvl1pPr>
            <a:lvl2pPr rtl="0" eaLnBrk="0" hangingPunct="0">
              <a:tabLst>
                <a:tab pos="267970" algn="l"/>
              </a:tabLst>
              <a:defRPr>
                <a:solidFill>
                  <a:schemeClr val="tx1"/>
                </a:solidFill>
                <a:latin typeface="Arial" panose="020B0604020202020204" pitchFamily="34" charset="0"/>
              </a:defRPr>
            </a:lvl2pPr>
            <a:lvl3pPr rtl="0" eaLnBrk="0" hangingPunct="0">
              <a:tabLst>
                <a:tab pos="267970" algn="l"/>
              </a:tabLst>
              <a:defRPr>
                <a:solidFill>
                  <a:schemeClr val="tx1"/>
                </a:solidFill>
                <a:latin typeface="Arial" panose="020B0604020202020204" pitchFamily="34" charset="0"/>
              </a:defRPr>
            </a:lvl3pPr>
            <a:lvl4pPr rtl="0" eaLnBrk="0" hangingPunct="0">
              <a:tabLst>
                <a:tab pos="267970" algn="l"/>
              </a:tabLst>
              <a:defRPr>
                <a:solidFill>
                  <a:schemeClr val="tx1"/>
                </a:solidFill>
                <a:latin typeface="Arial" panose="020B0604020202020204" pitchFamily="34" charset="0"/>
              </a:defRPr>
            </a:lvl4pPr>
            <a:lvl5pPr rtl="0" eaLnBrk="0" hangingPunct="0">
              <a:tabLst>
                <a:tab pos="267970" algn="l"/>
              </a:tabLst>
              <a:defRPr>
                <a:solidFill>
                  <a:schemeClr val="tx1"/>
                </a:solidFill>
                <a:latin typeface="Arial" panose="020B0604020202020204" pitchFamily="34" charset="0"/>
              </a:defRPr>
            </a:lvl5pPr>
            <a:lvl6pPr rtl="0" eaLnBrk="0" hangingPunct="0">
              <a:tabLst>
                <a:tab pos="267970" algn="l"/>
              </a:tabLst>
              <a:defRPr>
                <a:solidFill>
                  <a:schemeClr val="tx1"/>
                </a:solidFill>
                <a:latin typeface="Arial" panose="020B0604020202020204" pitchFamily="34" charset="0"/>
              </a:defRPr>
            </a:lvl6pPr>
            <a:lvl7pPr rtl="0" eaLnBrk="0" hangingPunct="0">
              <a:tabLst>
                <a:tab pos="267970" algn="l"/>
              </a:tabLst>
              <a:defRPr>
                <a:solidFill>
                  <a:schemeClr val="tx1"/>
                </a:solidFill>
                <a:latin typeface="Arial" panose="020B0604020202020204" pitchFamily="34" charset="0"/>
              </a:defRPr>
            </a:lvl7pPr>
            <a:lvl8pPr rtl="0" eaLnBrk="0" hangingPunct="0">
              <a:tabLst>
                <a:tab pos="267970" algn="l"/>
              </a:tabLst>
              <a:defRPr>
                <a:solidFill>
                  <a:schemeClr val="tx1"/>
                </a:solidFill>
                <a:latin typeface="Arial" panose="020B0604020202020204" pitchFamily="34" charset="0"/>
              </a:defRPr>
            </a:lvl8pPr>
            <a:lvl9pPr rtl="0" eaLnBrk="0" hangingPunct="0">
              <a:tabLst>
                <a:tab pos="26797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67970" algn="l"/>
              </a:tabLst>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研发设计类：CAM</a:t>
            </a:r>
            <a:endParaRPr kumimoji="0" lang="zh-CN"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7" name="Rectangle 3"/>
          <p:cNvSpPr>
            <a:spLocks noChangeArrowheads="1"/>
          </p:cNvSpPr>
          <p:nvPr/>
        </p:nvSpPr>
        <p:spPr bwMode="auto">
          <a:xfrm>
            <a:off x="521335" y="1324158"/>
            <a:ext cx="11478895" cy="129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rtl="0" eaLnBrk="0" hangingPunct="0">
              <a:tabLst>
                <a:tab pos="385445" algn="l"/>
              </a:tabLst>
              <a:defRPr>
                <a:solidFill>
                  <a:schemeClr val="tx1"/>
                </a:solidFill>
                <a:latin typeface="Arial" panose="020B0604020202020204" pitchFamily="34" charset="0"/>
              </a:defRPr>
            </a:lvl1pPr>
            <a:lvl2pPr rtl="0" eaLnBrk="0" hangingPunct="0">
              <a:tabLst>
                <a:tab pos="385445" algn="l"/>
              </a:tabLst>
              <a:defRPr>
                <a:solidFill>
                  <a:schemeClr val="tx1"/>
                </a:solidFill>
                <a:latin typeface="Arial" panose="020B0604020202020204" pitchFamily="34" charset="0"/>
              </a:defRPr>
            </a:lvl2pPr>
            <a:lvl3pPr rtl="0" eaLnBrk="0" hangingPunct="0">
              <a:tabLst>
                <a:tab pos="385445" algn="l"/>
              </a:tabLst>
              <a:defRPr>
                <a:solidFill>
                  <a:schemeClr val="tx1"/>
                </a:solidFill>
                <a:latin typeface="Arial" panose="020B0604020202020204" pitchFamily="34" charset="0"/>
              </a:defRPr>
            </a:lvl3pPr>
            <a:lvl4pPr rtl="0" eaLnBrk="0" hangingPunct="0">
              <a:tabLst>
                <a:tab pos="385445" algn="l"/>
              </a:tabLst>
              <a:defRPr>
                <a:solidFill>
                  <a:schemeClr val="tx1"/>
                </a:solidFill>
                <a:latin typeface="Arial" panose="020B0604020202020204" pitchFamily="34" charset="0"/>
              </a:defRPr>
            </a:lvl4pPr>
            <a:lvl5pPr rtl="0" eaLnBrk="0" hangingPunct="0">
              <a:tabLst>
                <a:tab pos="385445" algn="l"/>
              </a:tabLst>
              <a:defRPr>
                <a:solidFill>
                  <a:schemeClr val="tx1"/>
                </a:solidFill>
                <a:latin typeface="Arial" panose="020B0604020202020204" pitchFamily="34" charset="0"/>
              </a:defRPr>
            </a:lvl5pPr>
            <a:lvl6pPr rtl="0" eaLnBrk="0" hangingPunct="0">
              <a:tabLst>
                <a:tab pos="385445" algn="l"/>
              </a:tabLst>
              <a:defRPr>
                <a:solidFill>
                  <a:schemeClr val="tx1"/>
                </a:solidFill>
                <a:latin typeface="Arial" panose="020B0604020202020204" pitchFamily="34" charset="0"/>
              </a:defRPr>
            </a:lvl6pPr>
            <a:lvl7pPr rtl="0" eaLnBrk="0" hangingPunct="0">
              <a:tabLst>
                <a:tab pos="385445" algn="l"/>
              </a:tabLst>
              <a:defRPr>
                <a:solidFill>
                  <a:schemeClr val="tx1"/>
                </a:solidFill>
                <a:latin typeface="Arial" panose="020B0604020202020204" pitchFamily="34" charset="0"/>
              </a:defRPr>
            </a:lvl7pPr>
            <a:lvl8pPr rtl="0" eaLnBrk="0" hangingPunct="0">
              <a:tabLst>
                <a:tab pos="385445" algn="l"/>
              </a:tabLst>
              <a:defRPr>
                <a:solidFill>
                  <a:schemeClr val="tx1"/>
                </a:solidFill>
                <a:latin typeface="Arial" panose="020B0604020202020204" pitchFamily="34" charset="0"/>
              </a:defRPr>
            </a:lvl8pPr>
            <a:lvl9pPr rtl="0" eaLnBrk="0" hangingPunct="0">
              <a:tabLst>
                <a:tab pos="385445" algn="l"/>
              </a:tabLst>
              <a:defRPr>
                <a:solidFill>
                  <a:schemeClr val="tx1"/>
                </a:solidFill>
                <a:latin typeface="Arial" panose="020B0604020202020204" pitchFamily="34" charset="0"/>
              </a:defRPr>
            </a:lvl9pPr>
          </a:lstStyle>
          <a:p>
            <a:pPr marL="342265" marR="0" lvl="0" indent="-342265" algn="l" defTabSz="914400" rtl="0" eaLnBrk="0" fontAlgn="base" latinLnBrk="0" hangingPunct="0">
              <a:lnSpc>
                <a:spcPts val="3300"/>
              </a:lnSpc>
              <a:spcBef>
                <a:spcPct val="0"/>
              </a:spcBef>
              <a:spcAft>
                <a:spcPct val="0"/>
              </a:spcAft>
              <a:buClr>
                <a:srgbClr val="2F5597"/>
              </a:buClr>
              <a:buSzTx/>
              <a:buFont typeface="Wingdings" panose="05000000000000000000" pitchFamily="2" charset="2"/>
              <a:buChar char="Ø"/>
              <a:tabLst>
                <a:tab pos="385445" algn="l"/>
              </a:tabLst>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CAM（Computer Aided Manufacturing）</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是</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计算机辅助制造软件，</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CAM</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的核心是计算机数值控制（数控），它输入信息是零件的工艺路线和工序内容，输出信息是刀具加工时的运动轨迹(刀位文件)和数控程序。</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a:p>
            <a:pPr marL="342265" marR="0" lvl="0" indent="-342265" algn="l" defTabSz="914400" rtl="0" eaLnBrk="0" fontAlgn="base" latinLnBrk="0" hangingPunct="0">
              <a:lnSpc>
                <a:spcPts val="3300"/>
              </a:lnSpc>
              <a:spcBef>
                <a:spcPct val="0"/>
              </a:spcBef>
              <a:spcAft>
                <a:spcPct val="0"/>
              </a:spcAft>
              <a:buClr>
                <a:srgbClr val="2F5597"/>
              </a:buClr>
              <a:buSzTx/>
              <a:buFont typeface="Wingdings" panose="05000000000000000000" pitchFamily="2" charset="2"/>
              <a:buChar char="Ø"/>
              <a:tabLst>
                <a:tab pos="385445" algn="l"/>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数控除了在机床应用以外，还广泛地用于其它各种设备的控制，成为各个相应行业</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CAM</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的基础。 </a:t>
            </a:r>
          </a:p>
        </p:txBody>
      </p:sp>
      <p:pic>
        <p:nvPicPr>
          <p:cNvPr id="8" name="image13.jpeg"/>
          <p:cNvPicPr>
            <a:picLocks noChangeAspect="1"/>
          </p:cNvPicPr>
          <p:nvPr/>
        </p:nvPicPr>
        <p:blipFill>
          <a:blip r:embed="rId2" cstate="print"/>
          <a:stretch>
            <a:fillRect/>
          </a:stretch>
        </p:blipFill>
        <p:spPr>
          <a:xfrm>
            <a:off x="625475" y="3117215"/>
            <a:ext cx="5261610" cy="2959735"/>
          </a:xfrm>
          <a:prstGeom prst="rect">
            <a:avLst/>
          </a:prstGeom>
        </p:spPr>
      </p:pic>
      <p:pic>
        <p:nvPicPr>
          <p:cNvPr id="9" name="image14.jpeg"/>
          <p:cNvPicPr>
            <a:picLocks noChangeAspect="1"/>
          </p:cNvPicPr>
          <p:nvPr/>
        </p:nvPicPr>
        <p:blipFill>
          <a:blip r:embed="rId3" cstate="print"/>
          <a:stretch>
            <a:fillRect/>
          </a:stretch>
        </p:blipFill>
        <p:spPr>
          <a:xfrm>
            <a:off x="6357620" y="3094990"/>
            <a:ext cx="5412105" cy="2924810"/>
          </a:xfrm>
          <a:prstGeom prst="rect">
            <a:avLst/>
          </a:prstGeom>
        </p:spPr>
      </p:pic>
      <p:sp>
        <p:nvSpPr>
          <p:cNvPr id="11" name="文本框 10"/>
          <p:cNvSpPr txBox="1"/>
          <p:nvPr/>
        </p:nvSpPr>
        <p:spPr>
          <a:xfrm>
            <a:off x="2408342" y="6175302"/>
            <a:ext cx="288032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400" b="1" i="0" u="none" strike="noStrike" kern="1200" cap="none" spc="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达索系</a:t>
            </a:r>
            <a:r>
              <a:rPr kumimoji="0" lang="zh-CN" altLang="zh-CN" sz="1400" b="1" i="0" u="none" strike="noStrike" kern="1200" cap="none" spc="2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统</a:t>
            </a:r>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SolidWorks</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 name="文本框 12"/>
          <p:cNvSpPr txBox="1"/>
          <p:nvPr/>
        </p:nvSpPr>
        <p:spPr>
          <a:xfrm>
            <a:off x="7908427" y="6076920"/>
            <a:ext cx="253968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Autodesk</a:t>
            </a:r>
            <a:r>
              <a:rPr kumimoji="0" lang="zh-CN" altLang="zh-CN" sz="1400" b="1" i="0" u="none" strike="noStrike" kern="1200" cap="none" spc="6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Fusion</a:t>
            </a:r>
            <a:r>
              <a:rPr kumimoji="0" lang="zh-CN"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Arial" panose="020B0604020202020204" pitchFamily="34" charset="0"/>
                <a:cs typeface="Times New Roman" panose="02020603050405020304" pitchFamily="18" charset="0"/>
              </a:rPr>
              <a:t>360</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33125" y="396637"/>
            <a:ext cx="3743943"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研发设计类：EDA</a:t>
            </a:r>
            <a:endParaRPr kumimoji="0" lang="zh-CN"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14" name="文本框 13"/>
          <p:cNvSpPr txBox="1"/>
          <p:nvPr/>
        </p:nvSpPr>
        <p:spPr>
          <a:xfrm>
            <a:off x="440690" y="1052830"/>
            <a:ext cx="11528425" cy="937260"/>
          </a:xfrm>
          <a:prstGeom prst="rect">
            <a:avLst/>
          </a:prstGeom>
          <a:noFill/>
        </p:spPr>
        <p:txBody>
          <a:bodyPr wrap="square">
            <a:spAutoFit/>
          </a:bodyPr>
          <a:lstStyle/>
          <a:p>
            <a:pPr marL="342265" marR="0" lvl="0" indent="-342265" algn="just" defTabSz="914400" rtl="0" eaLnBrk="1" fontAlgn="auto" latinLnBrk="0" hangingPunct="1">
              <a:lnSpc>
                <a:spcPts val="2200"/>
              </a:lnSpc>
              <a:spcBef>
                <a:spcPts val="0"/>
              </a:spcBef>
              <a:spcAft>
                <a:spcPts val="0"/>
              </a:spcAft>
              <a:buClr>
                <a:srgbClr val="2F5597"/>
              </a:buClr>
              <a:buSzTx/>
              <a:buFont typeface="Wingdings" panose="05000000000000000000" pitchFamily="2" charset="2"/>
              <a:buChar char="Ø"/>
              <a:defRPr/>
            </a:pP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EDA（</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Electronic</a:t>
            </a:r>
            <a:r>
              <a:rPr kumimoji="0" lang="zh-CN" altLang="zh-CN" sz="1800" b="0" i="0" u="none" strike="noStrike" kern="1200" cap="none" spc="3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design</a:t>
            </a:r>
            <a:r>
              <a:rPr kumimoji="0" lang="zh-CN" altLang="zh-CN" sz="1800" b="0" i="0" u="none" strike="noStrike" kern="1200" cap="none" spc="15"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automation</a:t>
            </a:r>
            <a:r>
              <a:rPr kumimoji="0" lang="zh-CN"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是用于</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电子设计自动化</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的软件</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zh-CN" sz="1800" b="0" i="0" u="none" strike="noStrike" kern="1200" cap="none" spc="-1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是指利用计算机辅助设计</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CAD</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zh-CN" sz="1800" b="0" i="0" u="none" strike="noStrike" kern="1200" cap="none" spc="-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软件，来完</a:t>
            </a:r>
            <a:r>
              <a:rPr kumimoji="0" lang="zh-CN" altLang="zh-CN" sz="1800" b="0" i="0" u="none" strike="noStrike" kern="1200" cap="none" spc="-1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成超大规模集成电路</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VLSI</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zh-CN" sz="1800" b="0" i="0" u="none" strike="noStrike" kern="1200" cap="none" spc="-1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芯片的功能设计、综合、验证、物理设计（</a:t>
            </a:r>
            <a:r>
              <a:rPr kumimoji="0" lang="zh-CN" altLang="zh-CN" sz="1800" b="0" i="0" u="none" strike="noStrike" kern="1200" cap="none" spc="-2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包括布局、布线、</a:t>
            </a:r>
            <a:r>
              <a:rPr kumimoji="0" lang="zh-CN" altLang="zh-CN" sz="1800" b="0" i="0" u="none" strike="noStrike" kern="1200" cap="none" spc="-1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版图、设计规则检查等</a:t>
            </a:r>
            <a:r>
              <a:rPr kumimoji="0" lang="zh-CN" altLang="zh-CN" sz="1800" b="0" i="0" u="none" strike="noStrike" kern="1200" cap="none" spc="-15"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zh-CN" sz="1800" b="0" i="0" u="none" strike="noStrike" kern="1200" cap="none" spc="-1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等流程的设计方式。</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995" y="3032760"/>
            <a:ext cx="4824095" cy="313817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35" y="3067685"/>
            <a:ext cx="5424170" cy="3051175"/>
          </a:xfrm>
          <a:prstGeom prst="rect">
            <a:avLst/>
          </a:prstGeom>
        </p:spPr>
      </p:pic>
      <p:sp>
        <p:nvSpPr>
          <p:cNvPr id="7" name="文本框 6"/>
          <p:cNvSpPr txBox="1"/>
          <p:nvPr/>
        </p:nvSpPr>
        <p:spPr>
          <a:xfrm>
            <a:off x="440690" y="2062480"/>
            <a:ext cx="11516360" cy="937260"/>
          </a:xfrm>
          <a:prstGeom prst="rect">
            <a:avLst/>
          </a:prstGeom>
          <a:noFill/>
        </p:spPr>
        <p:txBody>
          <a:bodyPr wrap="square">
            <a:spAutoFit/>
          </a:bodyPr>
          <a:lstStyle/>
          <a:p>
            <a:pPr marL="342265" marR="0" lvl="0" indent="-342265" algn="just" defTabSz="914400" rtl="0" eaLnBrk="1" fontAlgn="auto" latinLnBrk="0" hangingPunct="1">
              <a:lnSpc>
                <a:spcPts val="2200"/>
              </a:lnSpc>
              <a:spcBef>
                <a:spcPts val="0"/>
              </a:spcBef>
              <a:spcAft>
                <a:spcPts val="0"/>
              </a:spcAft>
              <a:buClr>
                <a:srgbClr val="2F5597"/>
              </a:buClr>
              <a:buSzPct val="95000"/>
              <a:buFont typeface="Wingdings" panose="05000000000000000000" pitchFamily="2" charset="2"/>
              <a:buChar char="Ø"/>
              <a:defRPr/>
            </a:pPr>
            <a:r>
              <a:rPr kumimoji="0" lang="en-US" altLang="zh-CN" sz="1800" b="0"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EDA</a:t>
            </a:r>
            <a:r>
              <a:rPr kumimoji="0" lang="zh-CN" altLang="en-US" sz="1800" b="0"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宋体" panose="02010600030101010101" pitchFamily="2" charset="-122"/>
              </a:rPr>
              <a:t>被誉为“芯片之母”，是电子设计的基石产业。可以说“谁掌握了</a:t>
            </a:r>
            <a:r>
              <a:rPr kumimoji="0" lang="en-US" altLang="zh-CN" sz="1800" b="0"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EDA</a:t>
            </a:r>
            <a:r>
              <a:rPr kumimoji="0" lang="zh-CN" altLang="en-US" sz="1800" b="0"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宋体" panose="02010600030101010101" pitchFamily="2" charset="-122"/>
              </a:rPr>
              <a:t>，谁就有了芯片领域的主导权。从整个产业链来看，</a:t>
            </a:r>
            <a:r>
              <a:rPr kumimoji="0" lang="en-US" altLang="zh-CN" sz="1800" b="0" i="0" u="none" strike="noStrike" kern="1200" cap="none" spc="0" normalizeH="0" baseline="0" noProof="0" dirty="0">
                <a:ln>
                  <a:noFill/>
                </a:ln>
                <a:solidFill>
                  <a:srgbClr val="333333"/>
                </a:solidFill>
                <a:effectLst/>
                <a:uLnTx/>
                <a:uFillTx/>
                <a:latin typeface="Times New Roman" panose="02020603050405020304" pitchFamily="18" charset="0"/>
                <a:ea typeface="宋体" panose="02010600030101010101" pitchFamily="2" charset="-122"/>
                <a:cs typeface="Times New Roman" panose="02020603050405020304" pitchFamily="18" charset="0"/>
              </a:rPr>
              <a:t>EDA</a:t>
            </a:r>
            <a:r>
              <a:rPr kumimoji="0" lang="zh-CN" altLang="en-US" sz="1800" b="0" i="0" u="none" strike="noStrike" kern="1200" cap="none" spc="0" normalizeH="0" baseline="0" noProof="0" dirty="0">
                <a:ln>
                  <a:noFill/>
                </a:ln>
                <a:solidFill>
                  <a:srgbClr val="333333"/>
                </a:solidFill>
                <a:effectLst/>
                <a:uLnTx/>
                <a:uFillTx/>
                <a:latin typeface="宋体" panose="02010600030101010101" pitchFamily="2" charset="-122"/>
                <a:ea typeface="宋体" panose="02010600030101010101" pitchFamily="2" charset="-122"/>
                <a:cs typeface="宋体" panose="02010600030101010101" pitchFamily="2" charset="-122"/>
              </a:rPr>
              <a:t>是芯片制造的最上游产业，是衔接集成电路设计、制造和封测的关键纽带，对行业生产效率、产品技术水平有重要影响。</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3359696" y="6204648"/>
            <a:ext cx="144016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2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Synopsys</a:t>
            </a:r>
            <a:r>
              <a:rPr kumimoji="0" lang="zh-CN" altLang="en-US" sz="1400" b="1" i="0" u="none" strike="noStrike" kern="1200" cap="none" spc="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软件</a:t>
            </a:r>
          </a:p>
        </p:txBody>
      </p:sp>
      <p:sp>
        <p:nvSpPr>
          <p:cNvPr id="11" name="文本框 10"/>
          <p:cNvSpPr txBox="1"/>
          <p:nvPr/>
        </p:nvSpPr>
        <p:spPr>
          <a:xfrm>
            <a:off x="8238976" y="6204012"/>
            <a:ext cx="144016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2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华大九天软件</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8000" smtClean="0">
                <a:solidFill>
                  <a:srgbClr val="FF0000"/>
                </a:solidFill>
                <a:latin typeface="黑体" pitchFamily="49" charset="-122"/>
                <a:ea typeface="黑体" pitchFamily="49" charset="-122"/>
              </a:rPr>
              <a:t>同学们好</a:t>
            </a:r>
            <a:endParaRPr lang="zh-CN" altLang="en-US" sz="800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2700719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12192000" cy="6261421"/>
            <a:chOff x="0" y="0"/>
            <a:chExt cx="12192000" cy="6261421"/>
          </a:xfrm>
        </p:grpSpPr>
        <p:pic>
          <p:nvPicPr>
            <p:cNvPr id="9" name="图片 8"/>
            <p:cNvPicPr>
              <a:picLocks noChangeAspect="1"/>
            </p:cNvPicPr>
            <p:nvPr/>
          </p:nvPicPr>
          <p:blipFill rotWithShape="1">
            <a:blip r:embed="rId3"/>
            <a:srcRect b="85028"/>
            <a:stretch>
              <a:fillRect/>
            </a:stretch>
          </p:blipFill>
          <p:spPr>
            <a:xfrm>
              <a:off x="0" y="0"/>
              <a:ext cx="12192000" cy="1009650"/>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1" name="图片 10"/>
            <p:cNvPicPr>
              <a:picLocks noChangeAspect="1"/>
            </p:cNvPicPr>
            <p:nvPr/>
          </p:nvPicPr>
          <p:blipFill rotWithShape="1">
            <a:blip r:embed="rId5"/>
            <a:srcRect t="13429" b="13871"/>
            <a:stretch>
              <a:fillRect/>
            </a:stretch>
          </p:blipFill>
          <p:spPr>
            <a:xfrm>
              <a:off x="569528" y="1328483"/>
              <a:ext cx="10739573" cy="4932938"/>
            </a:xfrm>
            <a:prstGeom prst="rect">
              <a:avLst/>
            </a:prstGeom>
          </p:spPr>
        </p:pic>
      </p:grpSp>
      <p:sp>
        <p:nvSpPr>
          <p:cNvPr id="4" name="文本框 3"/>
          <p:cNvSpPr txBox="1"/>
          <p:nvPr/>
        </p:nvSpPr>
        <p:spPr>
          <a:xfrm>
            <a:off x="382905" y="1057910"/>
            <a:ext cx="11441430" cy="624979"/>
          </a:xfrm>
          <a:prstGeom prst="rect">
            <a:avLst/>
          </a:prstGeom>
          <a:noFill/>
        </p:spPr>
        <p:txBody>
          <a:bodyPr wrap="square" rtlCol="0" anchor="t">
            <a:spAutoFit/>
          </a:bodyPr>
          <a:lstStyle/>
          <a:p>
            <a:pPr marL="342265" marR="0" lvl="0" indent="-342265" algn="l" defTabSz="914400" rtl="0" eaLnBrk="1" fontAlgn="auto" latinLnBrk="0" hangingPunct="1">
              <a:lnSpc>
                <a:spcPts val="2200"/>
              </a:lnSpc>
              <a:spcBef>
                <a:spcPts val="0"/>
              </a:spcBef>
              <a:spcAft>
                <a:spcPts val="0"/>
              </a:spcAft>
              <a:buClr>
                <a:srgbClr val="2F5597"/>
              </a:buClr>
              <a:buSzTx/>
              <a:buFont typeface="Wingdings" panose="05000000000000000000" pitchFamily="2" charset="2"/>
              <a:buChar char="Ø"/>
              <a:defRPr/>
            </a:pP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CFD</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软件(</a:t>
            </a:r>
            <a:r>
              <a:rPr kumimoji="0"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Computational Fluid Dynamics</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即</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计算流体动力学</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，是近代流体力学</a:t>
            </a:r>
            <a:r>
              <a:rPr lang="zh-CN" altLang="en-US" dirty="0">
                <a:solidFill>
                  <a:prstClr val="black"/>
                </a:solidFill>
                <a:latin typeface="宋体" panose="02010600030101010101" pitchFamily="2" charset="-122"/>
                <a:ea typeface="宋体" panose="02010600030101010101" pitchFamily="2" charset="-122"/>
                <a:cs typeface="宋体" panose="02010600030101010101" pitchFamily="2" charset="-122"/>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数值数学和计算机科学结合的产物，是一门具有强大生命力的交叉科学。</a:t>
            </a:r>
          </a:p>
        </p:txBody>
      </p:sp>
      <p:grpSp>
        <p:nvGrpSpPr>
          <p:cNvPr id="1073743090" name="组合 1073743089"/>
          <p:cNvGrpSpPr/>
          <p:nvPr/>
        </p:nvGrpSpPr>
        <p:grpSpPr>
          <a:xfrm>
            <a:off x="1193165" y="3176905"/>
            <a:ext cx="10053320" cy="3287395"/>
            <a:chOff x="1308" y="4896"/>
            <a:chExt cx="10989" cy="2656"/>
          </a:xfrm>
        </p:grpSpPr>
        <p:pic>
          <p:nvPicPr>
            <p:cNvPr id="1073743092" name="图片 1073743091"/>
            <p:cNvPicPr>
              <a:picLocks noChangeAspect="1"/>
            </p:cNvPicPr>
            <p:nvPr/>
          </p:nvPicPr>
          <p:blipFill>
            <a:blip r:embed="rId6"/>
            <a:stretch>
              <a:fillRect/>
            </a:stretch>
          </p:blipFill>
          <p:spPr>
            <a:xfrm>
              <a:off x="1308" y="4936"/>
              <a:ext cx="4536" cy="2616"/>
            </a:xfrm>
            <a:prstGeom prst="rect">
              <a:avLst/>
            </a:prstGeom>
            <a:noFill/>
            <a:ln w="9525">
              <a:noFill/>
            </a:ln>
          </p:spPr>
        </p:pic>
        <p:pic>
          <p:nvPicPr>
            <p:cNvPr id="1073743093" name="图片 1073743092"/>
            <p:cNvPicPr>
              <a:picLocks noChangeAspect="1"/>
            </p:cNvPicPr>
            <p:nvPr/>
          </p:nvPicPr>
          <p:blipFill>
            <a:blip r:embed="rId7"/>
            <a:stretch>
              <a:fillRect/>
            </a:stretch>
          </p:blipFill>
          <p:spPr>
            <a:xfrm>
              <a:off x="7761" y="4896"/>
              <a:ext cx="4536" cy="2598"/>
            </a:xfrm>
            <a:prstGeom prst="rect">
              <a:avLst/>
            </a:prstGeom>
            <a:noFill/>
            <a:ln w="9525">
              <a:noFill/>
            </a:ln>
          </p:spPr>
        </p:pic>
      </p:grpSp>
      <p:sp>
        <p:nvSpPr>
          <p:cNvPr id="18" name="文本框 17"/>
          <p:cNvSpPr txBox="1"/>
          <p:nvPr/>
        </p:nvSpPr>
        <p:spPr>
          <a:xfrm>
            <a:off x="125032" y="346245"/>
            <a:ext cx="3628529" cy="583565"/>
          </a:xfrm>
          <a:prstGeom prst="rect">
            <a:avLst/>
          </a:prstGeom>
          <a:noFill/>
          <a:ln w="9525">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研发设计类：CFD</a:t>
            </a:r>
            <a:endPar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19" name="文本框 18"/>
          <p:cNvSpPr txBox="1"/>
          <p:nvPr/>
        </p:nvSpPr>
        <p:spPr>
          <a:xfrm>
            <a:off x="447040" y="1903095"/>
            <a:ext cx="11377295" cy="1219835"/>
          </a:xfrm>
          <a:prstGeom prst="rect">
            <a:avLst/>
          </a:prstGeom>
          <a:noFill/>
        </p:spPr>
        <p:txBody>
          <a:bodyPr wrap="square">
            <a:spAutoFit/>
          </a:bodyPr>
          <a:lstStyle/>
          <a:p>
            <a:pPr marL="342265" marR="0" lvl="0" indent="-342265" algn="l" defTabSz="914400" rtl="0" eaLnBrk="1" fontAlgn="auto" latinLnBrk="0" hangingPunct="1">
              <a:lnSpc>
                <a:spcPts val="2200"/>
              </a:lnSpc>
              <a:spcBef>
                <a:spcPts val="0"/>
              </a:spcBef>
              <a:spcAft>
                <a:spcPts val="0"/>
              </a:spcAft>
              <a:buClr>
                <a:srgbClr val="2F5597"/>
              </a:buClr>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飞机研制的方案设计阶段，核心是飞机的气动布局和总体布置。以前的试错法就是根据战术技术指标，算出飞行剖面，依据剖面画出外形草图，加工出缩比模型，然后在风洞中吹风，来确定气动外形。现在的方法是首先根据气动力数学方法计算结果，用软件在计算机上构建一个虚拟的飞机气动外形，然后做计算流体力学</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CFD</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rPr>
              <a:t>计算，反复优选拿出最好的几种方案，加工成缩比模型再吹风。</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107" y="383541"/>
            <a:ext cx="5752445"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航空工业软件</a:t>
            </a:r>
            <a:endParaRPr kumimoji="0" lang="zh-CN" altLang="en-US" sz="3200" b="0" i="0" u="none" strike="noStrike" kern="1200" cap="none" spc="0" normalizeH="0" baseline="0" noProof="0" dirty="0">
              <a:ln>
                <a:noFill/>
              </a:ln>
              <a:solidFill>
                <a:prstClr val="white"/>
              </a:solidFill>
              <a:effectLst/>
              <a:uLnTx/>
              <a:uFillTx/>
              <a:latin typeface="等线 Light" panose="02010600030101010101" pitchFamily="2" charset="-122"/>
              <a:ea typeface="等线 Light" panose="02010600030101010101" pitchFamily="2" charset="-122"/>
              <a:cs typeface="+mn-cs"/>
              <a:sym typeface="+mn-ea"/>
            </a:endParaRPr>
          </a:p>
        </p:txBody>
      </p:sp>
      <p:graphicFrame>
        <p:nvGraphicFramePr>
          <p:cNvPr id="2" name="表格 1"/>
          <p:cNvGraphicFramePr/>
          <p:nvPr>
            <p:custDataLst>
              <p:tags r:id="rId1"/>
            </p:custDataLst>
          </p:nvPr>
        </p:nvGraphicFramePr>
        <p:xfrm>
          <a:off x="375285" y="1356995"/>
          <a:ext cx="8413608" cy="2025650"/>
        </p:xfrm>
        <a:graphic>
          <a:graphicData uri="http://schemas.openxmlformats.org/drawingml/2006/table">
            <a:tbl>
              <a:tblPr firstRow="1" bandRow="1">
                <a:tableStyleId>{7DF18680-E054-41AD-8BC1-D1AEF772440D}</a:tableStyleId>
              </a:tblPr>
              <a:tblGrid>
                <a:gridCol w="1631068"/>
                <a:gridCol w="1766657"/>
                <a:gridCol w="1269507"/>
                <a:gridCol w="3746376"/>
              </a:tblGrid>
              <a:tr h="523240">
                <a:tc>
                  <a:txBody>
                    <a:bodyPr/>
                    <a:lstStyle/>
                    <a:p>
                      <a:pPr indent="0" algn="ctr">
                        <a:buNone/>
                      </a:pPr>
                      <a:r>
                        <a:rPr lang="zh-CN" altLang="en-US" sz="1300" dirty="0">
                          <a:latin typeface="微软雅黑" panose="020B0503020204020204" pitchFamily="34" charset="-122"/>
                          <a:ea typeface="微软雅黑" panose="020B0503020204020204" pitchFamily="34" charset="-122"/>
                        </a:rPr>
                        <a:t>软件类别</a:t>
                      </a:r>
                    </a:p>
                  </a:txBody>
                  <a:tcPr marL="12700" marR="12700" marT="12700" anchor="ctr"/>
                </a:tc>
                <a:tc>
                  <a:txBody>
                    <a:bodyPr/>
                    <a:lstStyle/>
                    <a:p>
                      <a:pPr indent="0" algn="ctr">
                        <a:buNone/>
                      </a:pPr>
                      <a:r>
                        <a:rPr lang="zh-CN" altLang="en-US" sz="1300" dirty="0">
                          <a:latin typeface="微软雅黑" panose="020B0503020204020204" pitchFamily="34" charset="-122"/>
                          <a:ea typeface="微软雅黑" panose="020B0503020204020204" pitchFamily="34" charset="-122"/>
                        </a:rPr>
                        <a:t>涉及到关键技术</a:t>
                      </a:r>
                    </a:p>
                  </a:txBody>
                  <a:tcPr marL="12700" marR="12700" marT="12700" anchor="ctr"/>
                </a:tc>
                <a:tc>
                  <a:txBody>
                    <a:bodyPr/>
                    <a:lstStyle/>
                    <a:p>
                      <a:pPr indent="0" algn="ctr">
                        <a:buNone/>
                      </a:pPr>
                      <a:r>
                        <a:rPr lang="zh-CN" altLang="en-US" sz="1300" dirty="0">
                          <a:latin typeface="微软雅黑" panose="020B0503020204020204" pitchFamily="34" charset="-122"/>
                          <a:ea typeface="微软雅黑" panose="020B0503020204020204" pitchFamily="34" charset="-122"/>
                        </a:rPr>
                        <a:t>软件名称</a:t>
                      </a:r>
                    </a:p>
                  </a:txBody>
                  <a:tcPr marL="12700" marR="12700" marT="12700" anchor="ctr"/>
                </a:tc>
                <a:tc>
                  <a:txBody>
                    <a:bodyPr/>
                    <a:lstStyle/>
                    <a:p>
                      <a:pPr indent="0" algn="ctr">
                        <a:buNone/>
                      </a:pPr>
                      <a:r>
                        <a:rPr lang="zh-CN" altLang="en-US" sz="1300" dirty="0">
                          <a:latin typeface="微软雅黑" panose="020B0503020204020204" pitchFamily="34" charset="-122"/>
                          <a:ea typeface="微软雅黑" panose="020B0503020204020204" pitchFamily="34" charset="-122"/>
                        </a:rPr>
                        <a:t>主要性能指标</a:t>
                      </a:r>
                    </a:p>
                  </a:txBody>
                  <a:tcPr marL="12700" marR="12700" marT="12700" anchor="ctr"/>
                </a:tc>
              </a:tr>
              <a:tr h="524510">
                <a:tc>
                  <a:txBody>
                    <a:bodyPr/>
                    <a:lstStyle/>
                    <a:p>
                      <a:pPr indent="0" algn="ctr">
                        <a:buNone/>
                      </a:pPr>
                      <a:r>
                        <a:rPr lang="zh-CN" sz="1300" dirty="0">
                          <a:latin typeface="微软雅黑" panose="020B0503020204020204" pitchFamily="34" charset="-122"/>
                          <a:ea typeface="微软雅黑" panose="020B0503020204020204" pitchFamily="34" charset="-122"/>
                        </a:rPr>
                        <a:t>全三维关联设计系统</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dirty="0">
                          <a:latin typeface="微软雅黑" panose="020B0503020204020204" pitchFamily="34" charset="-122"/>
                          <a:ea typeface="微软雅黑" panose="020B0503020204020204" pitchFamily="34" charset="-122"/>
                        </a:rPr>
                        <a:t>数字化设计技术</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1300" dirty="0">
                          <a:latin typeface="微软雅黑" panose="020B0503020204020204" pitchFamily="34" charset="-122"/>
                          <a:ea typeface="微软雅黑" panose="020B0503020204020204" pitchFamily="34" charset="-122"/>
                        </a:rPr>
                        <a:t>CATIAV5</a:t>
                      </a:r>
                      <a:endParaRPr lang="en-US"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a:latin typeface="微软雅黑" panose="020B0503020204020204" pitchFamily="34" charset="-122"/>
                          <a:ea typeface="微软雅黑" panose="020B0503020204020204" pitchFamily="34" charset="-122"/>
                        </a:rPr>
                        <a:t>飞机结构和系统的三维设计、样机设计与检查</a:t>
                      </a:r>
                      <a:endParaRPr lang="zh-CN" altLang="en-US" sz="1300">
                        <a:latin typeface="微软雅黑" panose="020B0503020204020204" pitchFamily="34" charset="-122"/>
                        <a:ea typeface="微软雅黑" panose="020B0503020204020204" pitchFamily="34" charset="-122"/>
                      </a:endParaRPr>
                    </a:p>
                  </a:txBody>
                  <a:tcPr marL="12700" marR="12700" marT="12700" anchor="ctr"/>
                </a:tc>
              </a:tr>
              <a:tr h="366395">
                <a:tc>
                  <a:txBody>
                    <a:bodyPr/>
                    <a:lstStyle/>
                    <a:p>
                      <a:pPr indent="0" algn="ctr">
                        <a:buNone/>
                      </a:pPr>
                      <a:r>
                        <a:rPr lang="zh-CN" sz="1300" dirty="0">
                          <a:latin typeface="微软雅黑" panose="020B0503020204020204" pitchFamily="34" charset="-122"/>
                          <a:ea typeface="微软雅黑" panose="020B0503020204020204" pitchFamily="34" charset="-122"/>
                        </a:rPr>
                        <a:t>复合材料设计分析工具</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dirty="0">
                          <a:latin typeface="微软雅黑" panose="020B0503020204020204" pitchFamily="34" charset="-122"/>
                          <a:ea typeface="微软雅黑" panose="020B0503020204020204" pitchFamily="34" charset="-122"/>
                        </a:rPr>
                        <a:t>复合材料设计分析技术</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1300" dirty="0">
                          <a:latin typeface="微软雅黑" panose="020B0503020204020204" pitchFamily="34" charset="-122"/>
                          <a:ea typeface="微软雅黑" panose="020B0503020204020204" pitchFamily="34" charset="-122"/>
                        </a:rPr>
                        <a:t>SYSDLY</a:t>
                      </a:r>
                      <a:endParaRPr lang="en-US"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a:latin typeface="微软雅黑" panose="020B0503020204020204" pitchFamily="34" charset="-122"/>
                          <a:ea typeface="微软雅黑" panose="020B0503020204020204" pitchFamily="34" charset="-122"/>
                        </a:rPr>
                        <a:t>复合材料设计分析</a:t>
                      </a:r>
                      <a:endParaRPr lang="zh-CN" altLang="en-US" sz="1300">
                        <a:latin typeface="微软雅黑" panose="020B0503020204020204" pitchFamily="34" charset="-122"/>
                        <a:ea typeface="微软雅黑" panose="020B0503020204020204" pitchFamily="34" charset="-122"/>
                      </a:endParaRPr>
                    </a:p>
                  </a:txBody>
                  <a:tcPr marL="12700" marR="12700" marT="12700" anchor="ctr"/>
                </a:tc>
              </a:tr>
              <a:tr h="523240">
                <a:tc>
                  <a:txBody>
                    <a:bodyPr/>
                    <a:lstStyle/>
                    <a:p>
                      <a:pPr indent="0" algn="ctr">
                        <a:buNone/>
                      </a:pPr>
                      <a:r>
                        <a:rPr lang="zh-CN" sz="1300" dirty="0">
                          <a:latin typeface="微软雅黑" panose="020B0503020204020204" pitchFamily="34" charset="-122"/>
                          <a:ea typeface="微软雅黑" panose="020B0503020204020204" pitchFamily="34" charset="-122"/>
                        </a:rPr>
                        <a:t>系统电路图、接线图、线束图设计工具</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dirty="0">
                          <a:latin typeface="微软雅黑" panose="020B0503020204020204" pitchFamily="34" charset="-122"/>
                          <a:ea typeface="微软雅黑" panose="020B0503020204020204" pitchFamily="34" charset="-122"/>
                        </a:rPr>
                        <a:t>电气一体化设计技术</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1300" dirty="0">
                          <a:latin typeface="微软雅黑" panose="020B0503020204020204" pitchFamily="34" charset="-122"/>
                          <a:ea typeface="微软雅黑" panose="020B0503020204020204" pitchFamily="34" charset="-122"/>
                        </a:rPr>
                        <a:t>CHS</a:t>
                      </a:r>
                      <a:endParaRPr lang="en-US"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dirty="0">
                          <a:latin typeface="微软雅黑" panose="020B0503020204020204" pitchFamily="34" charset="-122"/>
                          <a:ea typeface="微软雅黑" panose="020B0503020204020204" pitchFamily="34" charset="-122"/>
                        </a:rPr>
                        <a:t>绘制各系统电路图、接线图、线束图</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r>
            </a:tbl>
          </a:graphicData>
        </a:graphic>
      </p:graphicFrame>
      <p:sp>
        <p:nvSpPr>
          <p:cNvPr id="21" name="内容占位符 20"/>
          <p:cNvSpPr>
            <a:spLocks noGrp="1"/>
          </p:cNvSpPr>
          <p:nvPr>
            <p:ph idx="4294967295"/>
          </p:nvPr>
        </p:nvSpPr>
        <p:spPr>
          <a:xfrm>
            <a:off x="65405" y="967105"/>
            <a:ext cx="8882063" cy="404813"/>
          </a:xfrm>
        </p:spPr>
        <p:txBody>
          <a:bodyPr/>
          <a:lstStyle/>
          <a:p>
            <a:pPr marL="342265" lvl="2" indent="-342265">
              <a:lnSpc>
                <a:spcPts val="2200"/>
              </a:lnSpc>
              <a:spcBef>
                <a:spcPts val="0"/>
              </a:spcBef>
              <a:buClr>
                <a:srgbClr val="2F5597"/>
              </a:buClr>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cs typeface="微软雅黑" panose="020B0503020204020204" pitchFamily="34" charset="-122"/>
              </a:rPr>
              <a:t>设计工具</a:t>
            </a:r>
          </a:p>
        </p:txBody>
      </p:sp>
      <p:graphicFrame>
        <p:nvGraphicFramePr>
          <p:cNvPr id="5" name="表格 4"/>
          <p:cNvGraphicFramePr/>
          <p:nvPr>
            <p:custDataLst>
              <p:tags r:id="rId2"/>
            </p:custDataLst>
          </p:nvPr>
        </p:nvGraphicFramePr>
        <p:xfrm>
          <a:off x="346229" y="4181023"/>
          <a:ext cx="8442664" cy="2023110"/>
        </p:xfrm>
        <a:graphic>
          <a:graphicData uri="http://schemas.openxmlformats.org/drawingml/2006/table">
            <a:tbl>
              <a:tblPr firstRow="1" bandRow="1">
                <a:tableStyleId>{7DF18680-E054-41AD-8BC1-D1AEF772440D}</a:tableStyleId>
              </a:tblPr>
              <a:tblGrid>
                <a:gridCol w="1473693"/>
                <a:gridCol w="1846555"/>
                <a:gridCol w="2201662"/>
                <a:gridCol w="2920754"/>
              </a:tblGrid>
              <a:tr h="490220">
                <a:tc>
                  <a:txBody>
                    <a:bodyPr/>
                    <a:lstStyle/>
                    <a:p>
                      <a:pPr indent="0" algn="ctr">
                        <a:buNone/>
                      </a:pPr>
                      <a:r>
                        <a:rPr lang="zh-CN" altLang="en-US" sz="1300" dirty="0">
                          <a:latin typeface="微软雅黑" panose="020B0503020204020204" pitchFamily="34" charset="-122"/>
                          <a:ea typeface="微软雅黑" panose="020B0503020204020204" pitchFamily="34" charset="-122"/>
                        </a:rPr>
                        <a:t>软件类别</a:t>
                      </a:r>
                    </a:p>
                  </a:txBody>
                  <a:tcPr marL="12700" marR="12700" marT="12700" anchor="ctr"/>
                </a:tc>
                <a:tc>
                  <a:txBody>
                    <a:bodyPr/>
                    <a:lstStyle/>
                    <a:p>
                      <a:pPr indent="0" algn="ctr">
                        <a:buNone/>
                      </a:pPr>
                      <a:r>
                        <a:rPr lang="zh-CN" altLang="en-US" sz="1300" dirty="0">
                          <a:latin typeface="微软雅黑" panose="020B0503020204020204" pitchFamily="34" charset="-122"/>
                          <a:ea typeface="微软雅黑" panose="020B0503020204020204" pitchFamily="34" charset="-122"/>
                        </a:rPr>
                        <a:t>涉及到关键技术</a:t>
                      </a:r>
                    </a:p>
                  </a:txBody>
                  <a:tcPr marL="12700" marR="12700" marT="12700" anchor="ctr"/>
                </a:tc>
                <a:tc>
                  <a:txBody>
                    <a:bodyPr/>
                    <a:lstStyle/>
                    <a:p>
                      <a:pPr indent="0" algn="ctr">
                        <a:buNone/>
                      </a:pPr>
                      <a:r>
                        <a:rPr lang="zh-CN" altLang="en-US" sz="1300">
                          <a:latin typeface="微软雅黑" panose="020B0503020204020204" pitchFamily="34" charset="-122"/>
                          <a:ea typeface="微软雅黑" panose="020B0503020204020204" pitchFamily="34" charset="-122"/>
                        </a:rPr>
                        <a:t>软件名称</a:t>
                      </a:r>
                    </a:p>
                  </a:txBody>
                  <a:tcPr marL="12700" marR="12700" marT="12700" anchor="ctr"/>
                </a:tc>
                <a:tc>
                  <a:txBody>
                    <a:bodyPr/>
                    <a:lstStyle/>
                    <a:p>
                      <a:pPr indent="0" algn="ctr">
                        <a:buNone/>
                      </a:pPr>
                      <a:r>
                        <a:rPr lang="zh-CN" altLang="en-US" sz="1300" dirty="0">
                          <a:latin typeface="微软雅黑" panose="020B0503020204020204" pitchFamily="34" charset="-122"/>
                          <a:ea typeface="微软雅黑" panose="020B0503020204020204" pitchFamily="34" charset="-122"/>
                        </a:rPr>
                        <a:t>主要性能指标</a:t>
                      </a:r>
                    </a:p>
                  </a:txBody>
                  <a:tcPr marL="12700" marR="12700" marT="12700" anchor="ctr"/>
                </a:tc>
              </a:tr>
              <a:tr h="489585">
                <a:tc>
                  <a:txBody>
                    <a:bodyPr/>
                    <a:lstStyle/>
                    <a:p>
                      <a:pPr indent="0" algn="ctr">
                        <a:buNone/>
                      </a:pPr>
                      <a:r>
                        <a:rPr lang="zh-CN" sz="1300" dirty="0">
                          <a:latin typeface="微软雅黑" panose="020B0503020204020204" pitchFamily="34" charset="-122"/>
                          <a:ea typeface="微软雅黑" panose="020B0503020204020204" pitchFamily="34" charset="-122"/>
                        </a:rPr>
                        <a:t>系统工程平台</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a:latin typeface="微软雅黑" panose="020B0503020204020204" pitchFamily="34" charset="-122"/>
                          <a:ea typeface="微软雅黑" panose="020B0503020204020204" pitchFamily="34" charset="-122"/>
                        </a:rPr>
                        <a:t>基于模型的系统工程技术</a:t>
                      </a:r>
                      <a:endParaRPr lang="zh-CN" altLang="en-US" sz="13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1300" dirty="0">
                          <a:latin typeface="微软雅黑" panose="020B0503020204020204" pitchFamily="34" charset="-122"/>
                          <a:ea typeface="微软雅黑" panose="020B0503020204020204" pitchFamily="34" charset="-122"/>
                        </a:rPr>
                        <a:t>3DE</a:t>
                      </a:r>
                      <a:endParaRPr lang="en-US"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dirty="0">
                          <a:latin typeface="微软雅黑" panose="020B0503020204020204" pitchFamily="34" charset="-122"/>
                          <a:ea typeface="微软雅黑" panose="020B0503020204020204" pitchFamily="34" charset="-122"/>
                        </a:rPr>
                        <a:t>需求、功能、逻辑和物理数据管理</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r>
              <a:tr h="276860">
                <a:tc>
                  <a:txBody>
                    <a:bodyPr/>
                    <a:lstStyle/>
                    <a:p>
                      <a:pPr indent="0" algn="ctr">
                        <a:buNone/>
                      </a:pPr>
                      <a:r>
                        <a:rPr lang="zh-CN" sz="1300">
                          <a:latin typeface="微软雅黑" panose="020B0503020204020204" pitchFamily="34" charset="-122"/>
                          <a:ea typeface="微软雅黑" panose="020B0503020204020204" pitchFamily="34" charset="-122"/>
                        </a:rPr>
                        <a:t>需求分析工具</a:t>
                      </a:r>
                      <a:endParaRPr lang="zh-CN" altLang="en-US" sz="13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a:latin typeface="微软雅黑" panose="020B0503020204020204" pitchFamily="34" charset="-122"/>
                          <a:ea typeface="微软雅黑" panose="020B0503020204020204" pitchFamily="34" charset="-122"/>
                        </a:rPr>
                        <a:t>需求分析技术</a:t>
                      </a:r>
                      <a:endParaRPr lang="zh-CN" altLang="en-US" sz="13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1300" dirty="0">
                          <a:latin typeface="微软雅黑" panose="020B0503020204020204" pitchFamily="34" charset="-122"/>
                          <a:ea typeface="微软雅黑" panose="020B0503020204020204" pitchFamily="34" charset="-122"/>
                        </a:rPr>
                        <a:t>Rhapsody</a:t>
                      </a:r>
                      <a:endParaRPr lang="en-US"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a:latin typeface="微软雅黑" panose="020B0503020204020204" pitchFamily="34" charset="-122"/>
                          <a:ea typeface="微软雅黑" panose="020B0503020204020204" pitchFamily="34" charset="-122"/>
                        </a:rPr>
                        <a:t>需求分析、结构化建模</a:t>
                      </a:r>
                      <a:endParaRPr lang="zh-CN" altLang="en-US" sz="1300">
                        <a:latin typeface="微软雅黑" panose="020B0503020204020204" pitchFamily="34" charset="-122"/>
                        <a:ea typeface="微软雅黑" panose="020B0503020204020204" pitchFamily="34" charset="-122"/>
                      </a:endParaRPr>
                    </a:p>
                  </a:txBody>
                  <a:tcPr marL="12700" marR="12700" marT="12700" anchor="ctr"/>
                </a:tc>
              </a:tr>
              <a:tr h="490220">
                <a:tc>
                  <a:txBody>
                    <a:bodyPr/>
                    <a:lstStyle/>
                    <a:p>
                      <a:pPr indent="0" algn="ctr">
                        <a:buNone/>
                      </a:pPr>
                      <a:r>
                        <a:rPr lang="zh-CN" sz="1300" dirty="0">
                          <a:latin typeface="微软雅黑" panose="020B0503020204020204" pitchFamily="34" charset="-122"/>
                          <a:ea typeface="微软雅黑" panose="020B0503020204020204" pitchFamily="34" charset="-122"/>
                        </a:rPr>
                        <a:t>虚拟现实应用工具</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a:latin typeface="微软雅黑" panose="020B0503020204020204" pitchFamily="34" charset="-122"/>
                          <a:ea typeface="微软雅黑" panose="020B0503020204020204" pitchFamily="34" charset="-122"/>
                        </a:rPr>
                        <a:t>虚拟现实技术</a:t>
                      </a:r>
                      <a:endParaRPr lang="zh-CN" altLang="en-US" sz="13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dirty="0">
                          <a:latin typeface="微软雅黑" panose="020B0503020204020204" pitchFamily="34" charset="-122"/>
                          <a:ea typeface="微软雅黑" panose="020B0503020204020204" pitchFamily="34" charset="-122"/>
                        </a:rPr>
                        <a:t>五通道CAVE系统用用软件及虚拟外设</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a:latin typeface="微软雅黑" panose="020B0503020204020204" pitchFamily="34" charset="-122"/>
                          <a:ea typeface="微软雅黑" panose="020B0503020204020204" pitchFamily="34" charset="-122"/>
                        </a:rPr>
                        <a:t>虚拟现实场景设计分析</a:t>
                      </a:r>
                      <a:endParaRPr lang="zh-CN" altLang="en-US" sz="1300">
                        <a:latin typeface="微软雅黑" panose="020B0503020204020204" pitchFamily="34" charset="-122"/>
                        <a:ea typeface="微软雅黑" panose="020B0503020204020204" pitchFamily="34" charset="-122"/>
                      </a:endParaRPr>
                    </a:p>
                  </a:txBody>
                  <a:tcPr marL="12700" marR="12700" marT="12700" anchor="ctr"/>
                </a:tc>
              </a:tr>
              <a:tr h="276225">
                <a:tc>
                  <a:txBody>
                    <a:bodyPr/>
                    <a:lstStyle/>
                    <a:p>
                      <a:pPr indent="0" algn="ctr">
                        <a:buNone/>
                      </a:pPr>
                      <a:r>
                        <a:rPr lang="zh-CN" sz="1300">
                          <a:latin typeface="微软雅黑" panose="020B0503020204020204" pitchFamily="34" charset="-122"/>
                          <a:ea typeface="微软雅黑" panose="020B0503020204020204" pitchFamily="34" charset="-122"/>
                        </a:rPr>
                        <a:t>需求管理工具</a:t>
                      </a:r>
                      <a:endParaRPr lang="zh-CN" altLang="en-US" sz="13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a:latin typeface="微软雅黑" panose="020B0503020204020204" pitchFamily="34" charset="-122"/>
                          <a:ea typeface="微软雅黑" panose="020B0503020204020204" pitchFamily="34" charset="-122"/>
                        </a:rPr>
                        <a:t>产品需求管理技术</a:t>
                      </a:r>
                      <a:endParaRPr lang="zh-CN" altLang="en-US" sz="13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en-US" sz="1300" dirty="0">
                          <a:latin typeface="微软雅黑" panose="020B0503020204020204" pitchFamily="34" charset="-122"/>
                          <a:ea typeface="微软雅黑" panose="020B0503020204020204" pitchFamily="34" charset="-122"/>
                        </a:rPr>
                        <a:t>DOORS</a:t>
                      </a:r>
                      <a:endParaRPr lang="en-US" altLang="en-US" sz="13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buNone/>
                      </a:pPr>
                      <a:r>
                        <a:rPr lang="zh-CN" sz="1300" dirty="0">
                          <a:latin typeface="微软雅黑" panose="020B0503020204020204" pitchFamily="34" charset="-122"/>
                          <a:ea typeface="微软雅黑" panose="020B0503020204020204" pitchFamily="34" charset="-122"/>
                        </a:rPr>
                        <a:t>产品需求管理</a:t>
                      </a:r>
                      <a:endParaRPr lang="zh-CN" altLang="en-US" sz="1300" dirty="0">
                        <a:latin typeface="微软雅黑" panose="020B0503020204020204" pitchFamily="34" charset="-122"/>
                        <a:ea typeface="微软雅黑" panose="020B0503020204020204" pitchFamily="34" charset="-122"/>
                      </a:endParaRPr>
                    </a:p>
                  </a:txBody>
                  <a:tcPr marL="12700" marR="12700" marT="12700" anchor="ctr"/>
                </a:tc>
              </a:tr>
            </a:tbl>
          </a:graphicData>
        </a:graphic>
      </p:graphicFrame>
      <p:sp>
        <p:nvSpPr>
          <p:cNvPr id="6" name="内容占位符 20"/>
          <p:cNvSpPr>
            <a:spLocks noGrp="1"/>
          </p:cNvSpPr>
          <p:nvPr/>
        </p:nvSpPr>
        <p:spPr>
          <a:xfrm>
            <a:off x="189360" y="3550574"/>
            <a:ext cx="11115595" cy="404451"/>
          </a:xfrm>
          <a:prstGeom prst="rect">
            <a:avLst/>
          </a:prstGeom>
          <a:noFill/>
          <a:ln w="9525">
            <a:noFill/>
          </a:ln>
        </p:spPr>
        <p:txBody>
          <a:bodyPr/>
          <a:lstStyle>
            <a:lvl1pPr marL="273050" lvl="0" indent="-27305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600" u="none" kern="1200" baseline="0">
                <a:solidFill>
                  <a:schemeClr val="tx1"/>
                </a:solidFill>
                <a:latin typeface="+mn-lt"/>
                <a:ea typeface="+mn-ea"/>
                <a:cs typeface="+mn-cs"/>
              </a:defRPr>
            </a:lvl1pPr>
            <a:lvl2pPr marL="640080" lvl="1" indent="-24638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400" u="none" kern="1200" baseline="0">
                <a:solidFill>
                  <a:schemeClr val="tx1"/>
                </a:solidFill>
                <a:latin typeface="+mn-lt"/>
                <a:ea typeface="+mn-ea"/>
                <a:cs typeface="+mn-cs"/>
              </a:defRPr>
            </a:lvl2pPr>
            <a:lvl3pPr marL="914400" lvl="2" indent="-245745"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100" u="none" kern="1200" baseline="0">
                <a:solidFill>
                  <a:schemeClr val="tx1"/>
                </a:solidFill>
                <a:latin typeface="+mn-lt"/>
                <a:ea typeface="+mn-ea"/>
                <a:cs typeface="+mn-cs"/>
              </a:defRPr>
            </a:lvl3pPr>
            <a:lvl4pPr marL="1187450" lvl="3" indent="-20955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4pPr>
            <a:lvl5pPr marL="1462405" lvl="4" indent="-20955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9pPr>
          </a:lstStyle>
          <a:p>
            <a:pPr marL="342265" marR="0" lvl="2" indent="-342265" algn="l" defTabSz="914400" rtl="0" eaLnBrk="0" fontAlgn="base" latinLnBrk="0" hangingPunct="0">
              <a:lnSpc>
                <a:spcPts val="3000"/>
              </a:lnSpc>
              <a:spcBef>
                <a:spcPts val="0"/>
              </a:spcBef>
              <a:spcAft>
                <a:spcPts val="0"/>
              </a:spcAft>
              <a:buClr>
                <a:srgbClr val="2F5597"/>
              </a:buClr>
              <a:buSzPct val="95000"/>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微软雅黑" panose="020B0503020204020204" pitchFamily="34" charset="-122"/>
              </a:rPr>
              <a:t>工程应用类系统</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098773" y="1356995"/>
            <a:ext cx="2588025" cy="189432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stretch>
            <a:fillRect/>
          </a:stretch>
        </p:blipFill>
        <p:spPr>
          <a:xfrm>
            <a:off x="9151493" y="4226672"/>
            <a:ext cx="2535305" cy="17629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107" y="383541"/>
            <a:ext cx="5752445"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航空工业软件</a:t>
            </a:r>
            <a:endParaRPr kumimoji="0" lang="zh-CN" altLang="en-US" sz="3200" b="0" i="0" u="none" strike="noStrike" kern="1200" cap="none" spc="0" normalizeH="0" baseline="0" noProof="0" dirty="0">
              <a:ln>
                <a:noFill/>
              </a:ln>
              <a:solidFill>
                <a:prstClr val="white"/>
              </a:solidFill>
              <a:effectLst/>
              <a:uLnTx/>
              <a:uFillTx/>
              <a:latin typeface="等线 Light" panose="02010600030101010101" pitchFamily="2" charset="-122"/>
              <a:ea typeface="等线 Light" panose="02010600030101010101" pitchFamily="2" charset="-122"/>
              <a:cs typeface="+mn-cs"/>
              <a:sym typeface="+mn-ea"/>
            </a:endParaRPr>
          </a:p>
        </p:txBody>
      </p:sp>
      <p:graphicFrame>
        <p:nvGraphicFramePr>
          <p:cNvPr id="4" name="表格 3"/>
          <p:cNvGraphicFramePr/>
          <p:nvPr>
            <p:custDataLst>
              <p:tags r:id="rId1"/>
            </p:custDataLst>
          </p:nvPr>
        </p:nvGraphicFramePr>
        <p:xfrm>
          <a:off x="661035" y="1685925"/>
          <a:ext cx="8385311" cy="5044440"/>
        </p:xfrm>
        <a:graphic>
          <a:graphicData uri="http://schemas.openxmlformats.org/drawingml/2006/table">
            <a:tbl>
              <a:tblPr firstRow="1" bandRow="1">
                <a:tableStyleId>{7DF18680-E054-41AD-8BC1-D1AEF772440D}</a:tableStyleId>
              </a:tblPr>
              <a:tblGrid>
                <a:gridCol w="1478483"/>
                <a:gridCol w="2325950"/>
                <a:gridCol w="1642369"/>
                <a:gridCol w="2938509"/>
              </a:tblGrid>
              <a:tr h="452755">
                <a:tc>
                  <a:txBody>
                    <a:bodyPr/>
                    <a:lstStyle/>
                    <a:p>
                      <a:pPr indent="0" algn="ctr">
                        <a:buNone/>
                      </a:pPr>
                      <a:r>
                        <a:rPr lang="zh-CN" altLang="en-US" sz="1300"/>
                        <a:t>软件类别</a:t>
                      </a:r>
                    </a:p>
                  </a:txBody>
                  <a:tcPr marL="12700" marR="12700" marT="12700" anchor="ctr"/>
                </a:tc>
                <a:tc>
                  <a:txBody>
                    <a:bodyPr/>
                    <a:lstStyle/>
                    <a:p>
                      <a:pPr indent="0" algn="ctr">
                        <a:buNone/>
                      </a:pPr>
                      <a:r>
                        <a:rPr lang="zh-CN" altLang="en-US" sz="1300"/>
                        <a:t>涉及到关键技术</a:t>
                      </a:r>
                    </a:p>
                  </a:txBody>
                  <a:tcPr marL="12700" marR="12700" marT="12700" anchor="ctr"/>
                </a:tc>
                <a:tc>
                  <a:txBody>
                    <a:bodyPr/>
                    <a:lstStyle/>
                    <a:p>
                      <a:pPr indent="0" algn="ctr">
                        <a:buNone/>
                      </a:pPr>
                      <a:r>
                        <a:rPr lang="zh-CN" altLang="en-US" sz="1300"/>
                        <a:t>软件名称</a:t>
                      </a:r>
                    </a:p>
                  </a:txBody>
                  <a:tcPr marL="12700" marR="12700" marT="12700" anchor="ctr"/>
                </a:tc>
                <a:tc>
                  <a:txBody>
                    <a:bodyPr/>
                    <a:lstStyle/>
                    <a:p>
                      <a:pPr indent="0" algn="ctr">
                        <a:buNone/>
                      </a:pPr>
                      <a:r>
                        <a:rPr lang="zh-CN" altLang="en-US" sz="1300" dirty="0"/>
                        <a:t>主要性能指标</a:t>
                      </a:r>
                    </a:p>
                  </a:txBody>
                  <a:tcPr marL="12700" marR="12700" marT="12700" anchor="ctr"/>
                </a:tc>
              </a:tr>
              <a:tr h="452755">
                <a:tc>
                  <a:txBody>
                    <a:bodyPr/>
                    <a:lstStyle/>
                    <a:p>
                      <a:pPr indent="0" algn="ctr">
                        <a:buNone/>
                      </a:pPr>
                      <a:r>
                        <a:rPr lang="zh-CN" sz="1300"/>
                        <a:t>空气动力学仿真软件</a:t>
                      </a:r>
                      <a:endParaRPr lang="zh-CN" altLang="en-US" sz="1300"/>
                    </a:p>
                  </a:txBody>
                  <a:tcPr marL="12700" marR="12700" marT="12700" anchor="ctr"/>
                </a:tc>
                <a:tc>
                  <a:txBody>
                    <a:bodyPr/>
                    <a:lstStyle/>
                    <a:p>
                      <a:pPr indent="0" algn="ctr">
                        <a:buNone/>
                      </a:pPr>
                      <a:r>
                        <a:rPr lang="zh-CN" sz="1300"/>
                        <a:t>用于空气动力学数值模拟计算技术</a:t>
                      </a:r>
                      <a:endParaRPr lang="zh-CN" altLang="en-US" sz="1300"/>
                    </a:p>
                  </a:txBody>
                  <a:tcPr marL="12700" marR="12700" marT="12700" anchor="ctr"/>
                </a:tc>
                <a:tc>
                  <a:txBody>
                    <a:bodyPr/>
                    <a:lstStyle/>
                    <a:p>
                      <a:pPr indent="0" algn="ctr">
                        <a:buNone/>
                      </a:pPr>
                      <a:r>
                        <a:rPr lang="en-US" sz="1300" dirty="0"/>
                        <a:t>FLUENT</a:t>
                      </a:r>
                      <a:endParaRPr lang="en-US" altLang="en-US" sz="1300" dirty="0"/>
                    </a:p>
                  </a:txBody>
                  <a:tcPr marL="12700" marR="12700" marT="12700" anchor="ctr"/>
                </a:tc>
                <a:tc>
                  <a:txBody>
                    <a:bodyPr/>
                    <a:lstStyle/>
                    <a:p>
                      <a:pPr indent="0" algn="ctr">
                        <a:buNone/>
                      </a:pPr>
                      <a:r>
                        <a:rPr lang="zh-CN" sz="1300"/>
                        <a:t>空气动力学进行气动仿真计算</a:t>
                      </a:r>
                      <a:endParaRPr lang="zh-CN" altLang="en-US" sz="1300"/>
                    </a:p>
                  </a:txBody>
                  <a:tcPr marL="12700" marR="12700" marT="12700" anchor="ctr"/>
                </a:tc>
              </a:tr>
              <a:tr h="857250">
                <a:tc>
                  <a:txBody>
                    <a:bodyPr/>
                    <a:lstStyle/>
                    <a:p>
                      <a:pPr indent="0" algn="ctr">
                        <a:buNone/>
                      </a:pPr>
                      <a:r>
                        <a:rPr lang="zh-CN" sz="1300"/>
                        <a:t>可靠性分析软件</a:t>
                      </a:r>
                      <a:endParaRPr lang="zh-CN" altLang="en-US" sz="1300"/>
                    </a:p>
                  </a:txBody>
                  <a:tcPr marL="12700" marR="12700" marT="12700" anchor="ctr"/>
                </a:tc>
                <a:tc>
                  <a:txBody>
                    <a:bodyPr/>
                    <a:lstStyle/>
                    <a:p>
                      <a:pPr indent="0" algn="ctr">
                        <a:buNone/>
                      </a:pPr>
                      <a:r>
                        <a:rPr lang="zh-CN" sz="1300"/>
                        <a:t>系统安全性和可靠性评估的分析工具</a:t>
                      </a:r>
                      <a:endParaRPr lang="zh-CN" altLang="en-US" sz="1300"/>
                    </a:p>
                  </a:txBody>
                  <a:tcPr marL="12700" marR="12700" marT="12700" anchor="ctr"/>
                </a:tc>
                <a:tc>
                  <a:txBody>
                    <a:bodyPr/>
                    <a:lstStyle/>
                    <a:p>
                      <a:pPr indent="0" algn="ctr">
                        <a:buNone/>
                      </a:pPr>
                      <a:r>
                        <a:rPr lang="en-US" sz="1300"/>
                        <a:t>ISOGRAPH</a:t>
                      </a:r>
                      <a:endParaRPr lang="en-US" altLang="en-US" sz="1300"/>
                    </a:p>
                  </a:txBody>
                  <a:tcPr marL="12700" marR="12700" marT="12700" anchor="ctr"/>
                </a:tc>
                <a:tc>
                  <a:txBody>
                    <a:bodyPr/>
                    <a:lstStyle/>
                    <a:p>
                      <a:pPr indent="0" algn="ctr">
                        <a:buNone/>
                      </a:pPr>
                      <a:r>
                        <a:rPr lang="zh-CN" sz="1300"/>
                        <a:t>可靠性预计、可靠性分配、可靠性框图、故障模式影响及危害度分析、故障树分析、事件树分析、RCM和可用性分析</a:t>
                      </a:r>
                      <a:endParaRPr lang="zh-CN" altLang="en-US" sz="1300"/>
                    </a:p>
                  </a:txBody>
                  <a:tcPr marL="12700" marR="12700" marT="12700" anchor="ctr"/>
                </a:tc>
              </a:tr>
              <a:tr h="651510">
                <a:tc>
                  <a:txBody>
                    <a:bodyPr/>
                    <a:lstStyle/>
                    <a:p>
                      <a:pPr indent="0" algn="ctr">
                        <a:buNone/>
                      </a:pPr>
                      <a:r>
                        <a:rPr lang="zh-CN" sz="1300" dirty="0"/>
                        <a:t>拓扑优化设计软件</a:t>
                      </a:r>
                      <a:endParaRPr lang="zh-CN" altLang="en-US" sz="1300" dirty="0"/>
                    </a:p>
                  </a:txBody>
                  <a:tcPr marL="12700" marR="12700" marT="12700" anchor="ctr"/>
                </a:tc>
                <a:tc>
                  <a:txBody>
                    <a:bodyPr/>
                    <a:lstStyle/>
                    <a:p>
                      <a:pPr indent="0" algn="ctr">
                        <a:buNone/>
                      </a:pPr>
                      <a:r>
                        <a:rPr lang="zh-CN" sz="1300"/>
                        <a:t>结构专业的结构方案设计，确定传力路线，结构参数选择等</a:t>
                      </a:r>
                      <a:endParaRPr lang="zh-CN" altLang="en-US" sz="1300"/>
                    </a:p>
                  </a:txBody>
                  <a:tcPr marL="12700" marR="12700" marT="12700" anchor="ctr"/>
                </a:tc>
                <a:tc>
                  <a:txBody>
                    <a:bodyPr/>
                    <a:lstStyle/>
                    <a:p>
                      <a:pPr indent="0" algn="ctr">
                        <a:buNone/>
                      </a:pPr>
                      <a:r>
                        <a:rPr lang="en-US" sz="1300" dirty="0" err="1"/>
                        <a:t>Hyperworks</a:t>
                      </a:r>
                      <a:r>
                        <a:rPr lang="en-US" sz="1300" dirty="0"/>
                        <a:t> </a:t>
                      </a:r>
                      <a:endParaRPr lang="en-US" altLang="en-US" sz="1300" dirty="0"/>
                    </a:p>
                  </a:txBody>
                  <a:tcPr marL="12700" marR="12700" marT="12700" anchor="ctr"/>
                </a:tc>
                <a:tc>
                  <a:txBody>
                    <a:bodyPr/>
                    <a:lstStyle/>
                    <a:p>
                      <a:pPr indent="0" algn="ctr">
                        <a:buNone/>
                      </a:pPr>
                      <a:r>
                        <a:rPr lang="zh-CN" sz="1300" dirty="0"/>
                        <a:t>结构专业的结构方案设计，确定传力路线，结构参数选择等</a:t>
                      </a:r>
                      <a:endParaRPr lang="zh-CN" altLang="en-US" sz="1300" dirty="0"/>
                    </a:p>
                  </a:txBody>
                  <a:tcPr marL="12700" marR="12700" marT="12700" anchor="ctr"/>
                </a:tc>
              </a:tr>
              <a:tr h="355600">
                <a:tc>
                  <a:txBody>
                    <a:bodyPr/>
                    <a:lstStyle/>
                    <a:p>
                      <a:pPr indent="0" algn="ctr">
                        <a:buNone/>
                      </a:pPr>
                      <a:r>
                        <a:rPr lang="zh-CN" sz="1300"/>
                        <a:t>产品优化设计工具</a:t>
                      </a:r>
                      <a:endParaRPr lang="zh-CN" altLang="en-US" sz="1300"/>
                    </a:p>
                  </a:txBody>
                  <a:tcPr marL="12700" marR="12700" marT="12700" anchor="ctr"/>
                </a:tc>
                <a:tc>
                  <a:txBody>
                    <a:bodyPr/>
                    <a:lstStyle/>
                    <a:p>
                      <a:pPr indent="0" algn="ctr">
                        <a:buNone/>
                      </a:pPr>
                      <a:r>
                        <a:rPr lang="zh-CN" sz="1300"/>
                        <a:t>结构尺寸优化设计技术</a:t>
                      </a:r>
                      <a:endParaRPr lang="zh-CN" altLang="en-US" sz="1300"/>
                    </a:p>
                  </a:txBody>
                  <a:tcPr marL="12700" marR="12700" marT="12700" anchor="ctr"/>
                </a:tc>
                <a:tc>
                  <a:txBody>
                    <a:bodyPr/>
                    <a:lstStyle/>
                    <a:p>
                      <a:pPr indent="0" algn="ctr">
                        <a:buNone/>
                      </a:pPr>
                      <a:r>
                        <a:rPr lang="en-US" sz="1300" dirty="0"/>
                        <a:t>HYPERSIZER</a:t>
                      </a:r>
                      <a:endParaRPr lang="en-US" altLang="en-US" sz="1300" dirty="0"/>
                    </a:p>
                  </a:txBody>
                  <a:tcPr marL="12700" marR="12700" marT="12700" anchor="ctr"/>
                </a:tc>
                <a:tc>
                  <a:txBody>
                    <a:bodyPr/>
                    <a:lstStyle/>
                    <a:p>
                      <a:pPr indent="0" algn="ctr">
                        <a:buNone/>
                      </a:pPr>
                      <a:r>
                        <a:rPr lang="zh-CN" sz="1300"/>
                        <a:t>基于结构尺寸的优化设计</a:t>
                      </a:r>
                      <a:endParaRPr lang="zh-CN" altLang="en-US" sz="1300"/>
                    </a:p>
                  </a:txBody>
                  <a:tcPr marL="12700" marR="12700" marT="12700" anchor="ctr"/>
                </a:tc>
              </a:tr>
              <a:tr h="355600">
                <a:tc>
                  <a:txBody>
                    <a:bodyPr/>
                    <a:lstStyle/>
                    <a:p>
                      <a:pPr indent="0" algn="ctr">
                        <a:buNone/>
                      </a:pPr>
                      <a:r>
                        <a:rPr lang="zh-CN" sz="1300"/>
                        <a:t>多学科优化设计工具</a:t>
                      </a:r>
                      <a:endParaRPr lang="zh-CN" altLang="en-US" sz="1300"/>
                    </a:p>
                  </a:txBody>
                  <a:tcPr marL="12700" marR="12700" marT="12700" anchor="ctr"/>
                </a:tc>
                <a:tc>
                  <a:txBody>
                    <a:bodyPr/>
                    <a:lstStyle/>
                    <a:p>
                      <a:pPr indent="0" algn="ctr">
                        <a:buNone/>
                      </a:pPr>
                      <a:r>
                        <a:rPr lang="zh-CN" sz="1300"/>
                        <a:t>多学科参数优化设计技术</a:t>
                      </a:r>
                      <a:endParaRPr lang="zh-CN" altLang="en-US" sz="1300"/>
                    </a:p>
                  </a:txBody>
                  <a:tcPr marL="12700" marR="12700" marT="12700" anchor="ctr"/>
                </a:tc>
                <a:tc>
                  <a:txBody>
                    <a:bodyPr/>
                    <a:lstStyle/>
                    <a:p>
                      <a:pPr indent="0" algn="ctr">
                        <a:buNone/>
                      </a:pPr>
                      <a:r>
                        <a:rPr lang="en-US" sz="1300" dirty="0" err="1"/>
                        <a:t>Isight</a:t>
                      </a:r>
                      <a:endParaRPr lang="en-US" altLang="en-US" sz="1300" dirty="0"/>
                    </a:p>
                  </a:txBody>
                  <a:tcPr marL="12700" marR="12700" marT="12700" anchor="ctr"/>
                </a:tc>
                <a:tc>
                  <a:txBody>
                    <a:bodyPr/>
                    <a:lstStyle/>
                    <a:p>
                      <a:pPr indent="0" algn="ctr">
                        <a:buNone/>
                      </a:pPr>
                      <a:r>
                        <a:rPr lang="zh-CN" sz="1300"/>
                        <a:t>多学科参数优化设计</a:t>
                      </a:r>
                      <a:endParaRPr lang="zh-CN" altLang="en-US" sz="1300"/>
                    </a:p>
                  </a:txBody>
                  <a:tcPr marL="12700" marR="12700" marT="12700" anchor="ctr"/>
                </a:tc>
              </a:tr>
              <a:tr h="457835">
                <a:tc>
                  <a:txBody>
                    <a:bodyPr/>
                    <a:lstStyle/>
                    <a:p>
                      <a:pPr indent="0" algn="ctr">
                        <a:buNone/>
                      </a:pPr>
                      <a:r>
                        <a:rPr lang="zh-CN" sz="1300"/>
                        <a:t>结构综合分析系统软件</a:t>
                      </a:r>
                      <a:endParaRPr lang="zh-CN" altLang="en-US" sz="1300"/>
                    </a:p>
                  </a:txBody>
                  <a:tcPr marL="12700" marR="12700" marT="12700" anchor="ctr"/>
                </a:tc>
                <a:tc>
                  <a:txBody>
                    <a:bodyPr/>
                    <a:lstStyle/>
                    <a:p>
                      <a:pPr indent="0" algn="ctr">
                        <a:buNone/>
                      </a:pPr>
                      <a:r>
                        <a:rPr lang="zh-CN" sz="1300"/>
                        <a:t>部件级结构有限元分析。在结构设计过程中进行结构分析及优化计算</a:t>
                      </a:r>
                      <a:endParaRPr lang="zh-CN" altLang="en-US" sz="1300"/>
                    </a:p>
                  </a:txBody>
                  <a:tcPr marL="12700" marR="12700" marT="12700" anchor="ctr"/>
                </a:tc>
                <a:tc>
                  <a:txBody>
                    <a:bodyPr/>
                    <a:lstStyle/>
                    <a:p>
                      <a:pPr indent="0" algn="ctr">
                        <a:buNone/>
                      </a:pPr>
                      <a:r>
                        <a:rPr lang="en-US" sz="1300"/>
                        <a:t>LMS VIRTUAL LAB</a:t>
                      </a:r>
                      <a:endParaRPr lang="en-US" altLang="en-US" sz="1300"/>
                    </a:p>
                  </a:txBody>
                  <a:tcPr marL="12700" marR="12700" marT="12700" anchor="ctr"/>
                </a:tc>
                <a:tc>
                  <a:txBody>
                    <a:bodyPr/>
                    <a:lstStyle/>
                    <a:p>
                      <a:pPr indent="0" algn="ctr">
                        <a:buNone/>
                      </a:pPr>
                      <a:r>
                        <a:rPr lang="zh-CN" sz="1300"/>
                        <a:t>部件级结构有限元分析。</a:t>
                      </a:r>
                      <a:endParaRPr lang="zh-CN" altLang="en-US" sz="1300"/>
                    </a:p>
                  </a:txBody>
                  <a:tcPr marL="12700" marR="12700" marT="12700" anchor="ctr"/>
                </a:tc>
              </a:tr>
              <a:tr h="355600">
                <a:tc>
                  <a:txBody>
                    <a:bodyPr/>
                    <a:lstStyle/>
                    <a:p>
                      <a:pPr indent="0" algn="ctr">
                        <a:buNone/>
                      </a:pPr>
                      <a:r>
                        <a:rPr lang="zh-CN" sz="1300"/>
                        <a:t>建模仿真计算软件</a:t>
                      </a:r>
                      <a:endParaRPr lang="zh-CN" altLang="en-US" sz="1300"/>
                    </a:p>
                  </a:txBody>
                  <a:tcPr marL="12700" marR="12700" marT="12700" anchor="ctr"/>
                </a:tc>
                <a:tc>
                  <a:txBody>
                    <a:bodyPr/>
                    <a:lstStyle/>
                    <a:p>
                      <a:pPr indent="0" algn="ctr">
                        <a:buNone/>
                      </a:pPr>
                      <a:r>
                        <a:rPr lang="zh-CN" sz="1300"/>
                        <a:t>用于建模仿真及工程计算</a:t>
                      </a:r>
                      <a:endParaRPr lang="zh-CN" altLang="en-US" sz="1300"/>
                    </a:p>
                  </a:txBody>
                  <a:tcPr marL="12700" marR="12700" marT="12700" anchor="ctr"/>
                </a:tc>
                <a:tc>
                  <a:txBody>
                    <a:bodyPr/>
                    <a:lstStyle/>
                    <a:p>
                      <a:pPr indent="0" algn="ctr">
                        <a:buNone/>
                      </a:pPr>
                      <a:r>
                        <a:rPr lang="en-US" sz="1300" dirty="0"/>
                        <a:t>MATLAB</a:t>
                      </a:r>
                      <a:endParaRPr lang="en-US" altLang="en-US" sz="1300" dirty="0"/>
                    </a:p>
                  </a:txBody>
                  <a:tcPr marL="12700" marR="12700" marT="12700" anchor="ctr"/>
                </a:tc>
                <a:tc>
                  <a:txBody>
                    <a:bodyPr/>
                    <a:lstStyle/>
                    <a:p>
                      <a:pPr indent="0" algn="ctr">
                        <a:buNone/>
                      </a:pPr>
                      <a:r>
                        <a:rPr lang="zh-CN" sz="1300"/>
                        <a:t>用于建模仿真及工程计算。</a:t>
                      </a:r>
                      <a:endParaRPr lang="zh-CN" altLang="en-US" sz="1300"/>
                    </a:p>
                  </a:txBody>
                  <a:tcPr marL="12700" marR="12700" marT="12700" anchor="ctr"/>
                </a:tc>
              </a:tr>
              <a:tr h="354965">
                <a:tc>
                  <a:txBody>
                    <a:bodyPr/>
                    <a:lstStyle/>
                    <a:p>
                      <a:pPr indent="0" algn="ctr">
                        <a:buNone/>
                      </a:pPr>
                      <a:r>
                        <a:rPr lang="zh-CN" sz="1300"/>
                        <a:t>振动分析软件</a:t>
                      </a:r>
                      <a:endParaRPr lang="zh-CN" altLang="en-US" sz="1300"/>
                    </a:p>
                  </a:txBody>
                  <a:tcPr marL="12700" marR="12700" marT="12700" anchor="ctr"/>
                </a:tc>
                <a:tc>
                  <a:txBody>
                    <a:bodyPr/>
                    <a:lstStyle/>
                    <a:p>
                      <a:pPr indent="0" algn="ctr">
                        <a:buNone/>
                      </a:pPr>
                      <a:r>
                        <a:rPr lang="zh-CN" sz="1300"/>
                        <a:t>支撑系统管路振动评估</a:t>
                      </a:r>
                      <a:endParaRPr lang="zh-CN" altLang="en-US" sz="1300"/>
                    </a:p>
                  </a:txBody>
                  <a:tcPr marL="12700" marR="12700" marT="12700" anchor="ctr"/>
                </a:tc>
                <a:tc>
                  <a:txBody>
                    <a:bodyPr/>
                    <a:lstStyle/>
                    <a:p>
                      <a:pPr indent="0" algn="ctr">
                        <a:buNone/>
                      </a:pPr>
                      <a:r>
                        <a:rPr lang="en-US" sz="1300"/>
                        <a:t>AMESim</a:t>
                      </a:r>
                      <a:endParaRPr lang="en-US" altLang="en-US" sz="1300"/>
                    </a:p>
                  </a:txBody>
                  <a:tcPr marL="12700" marR="12700" marT="12700" anchor="ctr"/>
                </a:tc>
                <a:tc>
                  <a:txBody>
                    <a:bodyPr/>
                    <a:lstStyle/>
                    <a:p>
                      <a:pPr indent="0" algn="ctr">
                        <a:buNone/>
                      </a:pPr>
                      <a:r>
                        <a:rPr lang="zh-CN" sz="1300"/>
                        <a:t>支撑系统管路振动评估</a:t>
                      </a:r>
                      <a:endParaRPr lang="zh-CN" altLang="en-US" sz="1300"/>
                    </a:p>
                  </a:txBody>
                  <a:tcPr marL="12700" marR="12700" marT="12700" anchor="ctr"/>
                </a:tc>
              </a:tr>
              <a:tr h="452755">
                <a:tc>
                  <a:txBody>
                    <a:bodyPr/>
                    <a:lstStyle/>
                    <a:p>
                      <a:pPr indent="0" algn="ctr">
                        <a:buNone/>
                      </a:pPr>
                      <a:r>
                        <a:rPr lang="zh-CN" sz="1300"/>
                        <a:t>制造工艺仿真和场景分析工具</a:t>
                      </a:r>
                      <a:endParaRPr lang="zh-CN" altLang="en-US" sz="1300"/>
                    </a:p>
                  </a:txBody>
                  <a:tcPr marL="12700" marR="12700" marT="12700" anchor="ctr"/>
                </a:tc>
                <a:tc>
                  <a:txBody>
                    <a:bodyPr/>
                    <a:lstStyle/>
                    <a:p>
                      <a:pPr indent="0" algn="ctr">
                        <a:buNone/>
                      </a:pPr>
                      <a:r>
                        <a:rPr lang="zh-CN" sz="1300"/>
                        <a:t>制造工艺仿真和场景分析技术</a:t>
                      </a:r>
                      <a:endParaRPr lang="zh-CN" altLang="en-US" sz="1300"/>
                    </a:p>
                  </a:txBody>
                  <a:tcPr marL="12700" marR="12700" marT="12700" anchor="ctr"/>
                </a:tc>
                <a:tc>
                  <a:txBody>
                    <a:bodyPr/>
                    <a:lstStyle/>
                    <a:p>
                      <a:pPr indent="0" algn="ctr">
                        <a:buNone/>
                      </a:pPr>
                      <a:r>
                        <a:rPr lang="en-US" sz="1300" dirty="0"/>
                        <a:t>DELMIA</a:t>
                      </a:r>
                      <a:endParaRPr lang="en-US" altLang="en-US" sz="1300" dirty="0"/>
                    </a:p>
                  </a:txBody>
                  <a:tcPr marL="12700" marR="12700" marT="12700" anchor="ctr"/>
                </a:tc>
                <a:tc>
                  <a:txBody>
                    <a:bodyPr/>
                    <a:lstStyle/>
                    <a:p>
                      <a:pPr indent="0" algn="ctr">
                        <a:buNone/>
                      </a:pPr>
                      <a:r>
                        <a:rPr lang="zh-CN" sz="1300" dirty="0"/>
                        <a:t>制造工艺仿真、场景分析</a:t>
                      </a:r>
                      <a:endParaRPr lang="zh-CN" altLang="en-US" sz="1300" dirty="0"/>
                    </a:p>
                  </a:txBody>
                  <a:tcPr marL="12700" marR="12700" marT="12700" anchor="ctr"/>
                </a:tc>
              </a:tr>
            </a:tbl>
          </a:graphicData>
        </a:graphic>
      </p:graphicFrame>
      <p:sp>
        <p:nvSpPr>
          <p:cNvPr id="22" name="内容占位符 3"/>
          <p:cNvSpPr>
            <a:spLocks noGrp="1"/>
          </p:cNvSpPr>
          <p:nvPr/>
        </p:nvSpPr>
        <p:spPr>
          <a:xfrm>
            <a:off x="189454" y="1122708"/>
            <a:ext cx="10942619" cy="408221"/>
          </a:xfrm>
          <a:prstGeom prst="rect">
            <a:avLst/>
          </a:prstGeom>
          <a:noFill/>
          <a:ln w="9525">
            <a:noFill/>
          </a:ln>
        </p:spPr>
        <p:txBody>
          <a:bodyPr/>
          <a:lstStyle>
            <a:lvl1pPr marL="273050" lvl="0" indent="-27305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600" u="none" kern="1200" baseline="0">
                <a:solidFill>
                  <a:schemeClr val="tx1"/>
                </a:solidFill>
                <a:latin typeface="+mn-lt"/>
                <a:ea typeface="+mn-ea"/>
                <a:cs typeface="+mn-cs"/>
              </a:defRPr>
            </a:lvl1pPr>
            <a:lvl2pPr marL="640080" lvl="1" indent="-24638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400" u="none" kern="1200" baseline="0">
                <a:solidFill>
                  <a:schemeClr val="tx1"/>
                </a:solidFill>
                <a:latin typeface="+mn-lt"/>
                <a:ea typeface="+mn-ea"/>
                <a:cs typeface="+mn-cs"/>
              </a:defRPr>
            </a:lvl2pPr>
            <a:lvl3pPr marL="914400" lvl="2" indent="-245745"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100" u="none" kern="1200" baseline="0">
                <a:solidFill>
                  <a:schemeClr val="tx1"/>
                </a:solidFill>
                <a:latin typeface="+mn-lt"/>
                <a:ea typeface="+mn-ea"/>
                <a:cs typeface="+mn-cs"/>
              </a:defRPr>
            </a:lvl3pPr>
            <a:lvl4pPr marL="1187450" lvl="3" indent="-20955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4pPr>
            <a:lvl5pPr marL="1462405" lvl="4" indent="-20955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rgbClr val="0BD0D9"/>
              </a:buClr>
              <a:buSzPct val="95000"/>
              <a:buFont typeface="Wingdings 2" panose="05020102010507070707" pitchFamily="2" charset="2"/>
              <a:buChar char=""/>
              <a:defRPr sz="2000" u="none" kern="1200" baseline="0">
                <a:solidFill>
                  <a:schemeClr val="tx1"/>
                </a:solidFill>
                <a:latin typeface="+mn-lt"/>
                <a:ea typeface="+mn-ea"/>
                <a:cs typeface="+mn-cs"/>
              </a:defRPr>
            </a:lvl9pPr>
          </a:lstStyle>
          <a:p>
            <a:pPr marL="342265" marR="0" lvl="2" indent="-342265" algn="l" defTabSz="914400" rtl="0" eaLnBrk="0" fontAlgn="base" latinLnBrk="0" hangingPunct="0">
              <a:lnSpc>
                <a:spcPts val="2200"/>
              </a:lnSpc>
              <a:spcBef>
                <a:spcPts val="0"/>
              </a:spcBef>
              <a:spcAft>
                <a:spcPct val="0"/>
              </a:spcAft>
              <a:buClr>
                <a:srgbClr val="2F5597"/>
              </a:buClr>
              <a:buSzPct val="95000"/>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panose="020B0503020204020204" pitchFamily="34" charset="-122"/>
              </a:rPr>
              <a:t>分析仿真工具</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7992" y="1685925"/>
            <a:ext cx="1609568" cy="15451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8304" y="3429000"/>
            <a:ext cx="1545185" cy="154518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stretch>
            <a:fillRect/>
          </a:stretch>
        </p:blipFill>
        <p:spPr>
          <a:xfrm>
            <a:off x="9706046" y="5172075"/>
            <a:ext cx="1551514" cy="16449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9107" y="383541"/>
            <a:ext cx="5752445"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航空工业软件</a:t>
            </a:r>
            <a:endParaRPr kumimoji="0" lang="zh-CN" altLang="en-US" sz="3200" b="0" i="0" u="none" strike="noStrike" kern="1200" cap="none" spc="0" normalizeH="0" baseline="0" noProof="0" dirty="0">
              <a:ln>
                <a:noFill/>
              </a:ln>
              <a:solidFill>
                <a:prstClr val="white"/>
              </a:solidFill>
              <a:effectLst/>
              <a:uLnTx/>
              <a:uFillTx/>
              <a:latin typeface="等线 Light" panose="02010600030101010101" pitchFamily="2" charset="-122"/>
              <a:ea typeface="等线 Light" panose="02010600030101010101" pitchFamily="2" charset="-122"/>
              <a:cs typeface="+mn-cs"/>
              <a:sym typeface="+mn-ea"/>
            </a:endParaRPr>
          </a:p>
        </p:txBody>
      </p:sp>
      <p:graphicFrame>
        <p:nvGraphicFramePr>
          <p:cNvPr id="2" name="表格 1"/>
          <p:cNvGraphicFramePr/>
          <p:nvPr>
            <p:custDataLst>
              <p:tags r:id="rId1"/>
            </p:custDataLst>
          </p:nvPr>
        </p:nvGraphicFramePr>
        <p:xfrm>
          <a:off x="463550" y="1553369"/>
          <a:ext cx="7837484" cy="2564765"/>
        </p:xfrm>
        <a:graphic>
          <a:graphicData uri="http://schemas.openxmlformats.org/drawingml/2006/table">
            <a:tbl>
              <a:tblPr firstRow="1" bandRow="1">
                <a:tableStyleId>{7DF18680-E054-41AD-8BC1-D1AEF772440D}</a:tableStyleId>
              </a:tblPr>
              <a:tblGrid>
                <a:gridCol w="2058121"/>
                <a:gridCol w="1970843"/>
                <a:gridCol w="1731146"/>
                <a:gridCol w="2077374"/>
              </a:tblGrid>
              <a:tr h="374650">
                <a:tc>
                  <a:txBody>
                    <a:bodyPr/>
                    <a:lstStyle/>
                    <a:p>
                      <a:pPr indent="0" algn="ctr">
                        <a:buNone/>
                      </a:pPr>
                      <a:r>
                        <a:rPr lang="zh-CN" altLang="en-US" sz="1300" dirty="0"/>
                        <a:t>软件类别</a:t>
                      </a:r>
                    </a:p>
                  </a:txBody>
                  <a:tcPr marL="12700" marR="12700" marT="12700" anchor="ctr"/>
                </a:tc>
                <a:tc>
                  <a:txBody>
                    <a:bodyPr/>
                    <a:lstStyle/>
                    <a:p>
                      <a:pPr indent="0" algn="ctr">
                        <a:buNone/>
                      </a:pPr>
                      <a:r>
                        <a:rPr lang="zh-CN" altLang="en-US" sz="1300"/>
                        <a:t>涉及到关键技术</a:t>
                      </a:r>
                    </a:p>
                  </a:txBody>
                  <a:tcPr marL="12700" marR="12700" marT="12700" anchor="ctr"/>
                </a:tc>
                <a:tc>
                  <a:txBody>
                    <a:bodyPr/>
                    <a:lstStyle/>
                    <a:p>
                      <a:pPr indent="0" algn="ctr">
                        <a:buNone/>
                      </a:pPr>
                      <a:r>
                        <a:rPr lang="zh-CN" altLang="en-US" sz="1300" dirty="0"/>
                        <a:t>软件名称</a:t>
                      </a:r>
                    </a:p>
                  </a:txBody>
                  <a:tcPr marL="12700" marR="12700" marT="12700" anchor="ctr"/>
                </a:tc>
                <a:tc>
                  <a:txBody>
                    <a:bodyPr/>
                    <a:lstStyle/>
                    <a:p>
                      <a:pPr indent="0" algn="ctr">
                        <a:buNone/>
                      </a:pPr>
                      <a:r>
                        <a:rPr lang="zh-CN" altLang="en-US" sz="1300" dirty="0"/>
                        <a:t>主要性能指标</a:t>
                      </a:r>
                    </a:p>
                  </a:txBody>
                  <a:tcPr marL="12700" marR="12700" marT="12700" anchor="ctr"/>
                </a:tc>
              </a:tr>
              <a:tr h="438785">
                <a:tc>
                  <a:txBody>
                    <a:bodyPr/>
                    <a:lstStyle/>
                    <a:p>
                      <a:pPr indent="0" algn="ctr">
                        <a:buNone/>
                      </a:pPr>
                      <a:r>
                        <a:rPr lang="zh-CN" sz="1300" dirty="0"/>
                        <a:t>产品数据管理系统</a:t>
                      </a:r>
                      <a:endParaRPr lang="zh-CN" altLang="en-US" sz="1300" dirty="0"/>
                    </a:p>
                  </a:txBody>
                  <a:tcPr marL="12700" marR="12700" marT="12700" anchor="ctr"/>
                </a:tc>
                <a:tc>
                  <a:txBody>
                    <a:bodyPr/>
                    <a:lstStyle/>
                    <a:p>
                      <a:pPr indent="0" algn="ctr">
                        <a:buNone/>
                      </a:pPr>
                      <a:r>
                        <a:rPr lang="zh-CN" sz="1300"/>
                        <a:t>产品数据管理技术</a:t>
                      </a:r>
                      <a:endParaRPr lang="zh-CN" altLang="en-US" sz="1300"/>
                    </a:p>
                  </a:txBody>
                  <a:tcPr marL="12700" marR="12700" marT="12700" anchor="ctr"/>
                </a:tc>
                <a:tc>
                  <a:txBody>
                    <a:bodyPr/>
                    <a:lstStyle/>
                    <a:p>
                      <a:pPr indent="0" algn="ctr">
                        <a:buNone/>
                      </a:pPr>
                      <a:r>
                        <a:rPr lang="en-US" sz="1300" dirty="0"/>
                        <a:t>ENOVIA</a:t>
                      </a:r>
                      <a:endParaRPr lang="en-US" altLang="en-US" sz="1300" dirty="0"/>
                    </a:p>
                  </a:txBody>
                  <a:tcPr marL="12700" marR="12700" marT="12700" anchor="ctr"/>
                </a:tc>
                <a:tc>
                  <a:txBody>
                    <a:bodyPr/>
                    <a:lstStyle/>
                    <a:p>
                      <a:pPr indent="0" algn="ctr">
                        <a:buNone/>
                      </a:pPr>
                      <a:r>
                        <a:rPr lang="zh-CN" sz="1300"/>
                        <a:t>产品数据开发管理</a:t>
                      </a:r>
                      <a:endParaRPr lang="zh-CN" altLang="en-US" sz="1300"/>
                    </a:p>
                  </a:txBody>
                  <a:tcPr marL="12700" marR="12700" marT="12700" anchor="ctr"/>
                </a:tc>
              </a:tr>
              <a:tr h="339725">
                <a:tc>
                  <a:txBody>
                    <a:bodyPr/>
                    <a:lstStyle/>
                    <a:p>
                      <a:pPr indent="0" algn="ctr">
                        <a:buNone/>
                      </a:pPr>
                      <a:r>
                        <a:rPr lang="zh-CN" sz="1300"/>
                        <a:t>产品协同研制系统</a:t>
                      </a:r>
                      <a:endParaRPr lang="zh-CN" altLang="en-US" sz="1300"/>
                    </a:p>
                  </a:txBody>
                  <a:tcPr marL="12700" marR="12700" marT="12700" anchor="ctr"/>
                </a:tc>
                <a:tc>
                  <a:txBody>
                    <a:bodyPr/>
                    <a:lstStyle/>
                    <a:p>
                      <a:pPr indent="0" algn="ctr">
                        <a:buNone/>
                      </a:pPr>
                      <a:r>
                        <a:rPr lang="zh-CN" sz="1300"/>
                        <a:t>产品数据管理技术</a:t>
                      </a:r>
                      <a:endParaRPr lang="zh-CN" altLang="en-US" sz="1300"/>
                    </a:p>
                  </a:txBody>
                  <a:tcPr marL="12700" marR="12700" marT="12700" anchor="ctr"/>
                </a:tc>
                <a:tc>
                  <a:txBody>
                    <a:bodyPr/>
                    <a:lstStyle/>
                    <a:p>
                      <a:pPr indent="0" algn="ctr">
                        <a:buNone/>
                      </a:pPr>
                      <a:r>
                        <a:rPr lang="en-US" sz="1300" dirty="0"/>
                        <a:t>Windchill</a:t>
                      </a:r>
                      <a:endParaRPr lang="en-US" altLang="en-US" sz="1300" dirty="0"/>
                    </a:p>
                  </a:txBody>
                  <a:tcPr marL="12700" marR="12700" marT="12700" anchor="ctr"/>
                </a:tc>
                <a:tc>
                  <a:txBody>
                    <a:bodyPr/>
                    <a:lstStyle/>
                    <a:p>
                      <a:pPr indent="0" algn="ctr">
                        <a:buNone/>
                      </a:pPr>
                      <a:r>
                        <a:rPr lang="zh-CN" sz="1300"/>
                        <a:t>产品全生命周期管理系统</a:t>
                      </a:r>
                      <a:endParaRPr lang="zh-CN" altLang="en-US" sz="1300"/>
                    </a:p>
                  </a:txBody>
                  <a:tcPr marL="12700" marR="12700" marT="12700" anchor="ctr"/>
                </a:tc>
              </a:tr>
              <a:tr h="314325">
                <a:tc>
                  <a:txBody>
                    <a:bodyPr/>
                    <a:lstStyle/>
                    <a:p>
                      <a:pPr indent="0" algn="ctr">
                        <a:buNone/>
                      </a:pPr>
                      <a:r>
                        <a:rPr lang="zh-CN" sz="1300"/>
                        <a:t>适航管理系统</a:t>
                      </a:r>
                      <a:endParaRPr lang="zh-CN" altLang="en-US" sz="1300"/>
                    </a:p>
                  </a:txBody>
                  <a:tcPr marL="12700" marR="12700" marT="12700" anchor="ctr"/>
                </a:tc>
                <a:tc>
                  <a:txBody>
                    <a:bodyPr/>
                    <a:lstStyle/>
                    <a:p>
                      <a:pPr indent="0" algn="ctr">
                        <a:buNone/>
                      </a:pPr>
                      <a:r>
                        <a:rPr lang="zh-CN" sz="1300"/>
                        <a:t>适航管理技术</a:t>
                      </a:r>
                      <a:endParaRPr lang="zh-CN" altLang="en-US" sz="1300"/>
                    </a:p>
                  </a:txBody>
                  <a:tcPr marL="12700" marR="12700" marT="12700" anchor="ctr"/>
                </a:tc>
                <a:tc>
                  <a:txBody>
                    <a:bodyPr/>
                    <a:lstStyle/>
                    <a:p>
                      <a:pPr indent="0" algn="ctr">
                        <a:buNone/>
                      </a:pPr>
                      <a:r>
                        <a:rPr lang="en-US" sz="1300" dirty="0" err="1"/>
                        <a:t>Intigrity</a:t>
                      </a:r>
                      <a:endParaRPr lang="en-US" altLang="en-US" sz="1300" dirty="0"/>
                    </a:p>
                  </a:txBody>
                  <a:tcPr marL="12700" marR="12700" marT="12700" anchor="ctr"/>
                </a:tc>
                <a:tc>
                  <a:txBody>
                    <a:bodyPr/>
                    <a:lstStyle/>
                    <a:p>
                      <a:pPr indent="0" algn="ctr">
                        <a:buNone/>
                      </a:pPr>
                      <a:r>
                        <a:rPr lang="zh-CN" sz="1300"/>
                        <a:t>适航数据管理</a:t>
                      </a:r>
                      <a:endParaRPr lang="zh-CN" altLang="en-US" sz="1300"/>
                    </a:p>
                  </a:txBody>
                  <a:tcPr marL="12700" marR="12700" marT="12700" anchor="ctr"/>
                </a:tc>
              </a:tr>
              <a:tr h="273685">
                <a:tc>
                  <a:txBody>
                    <a:bodyPr/>
                    <a:lstStyle/>
                    <a:p>
                      <a:pPr indent="0" algn="ctr">
                        <a:buNone/>
                      </a:pPr>
                      <a:r>
                        <a:rPr lang="zh-CN" sz="1300"/>
                        <a:t>试验数据管理系统</a:t>
                      </a:r>
                      <a:endParaRPr lang="zh-CN" altLang="en-US" sz="1300"/>
                    </a:p>
                  </a:txBody>
                  <a:tcPr marL="12700" marR="12700" marT="12700" anchor="ctr"/>
                </a:tc>
                <a:tc>
                  <a:txBody>
                    <a:bodyPr/>
                    <a:lstStyle/>
                    <a:p>
                      <a:pPr indent="0" algn="ctr">
                        <a:buNone/>
                      </a:pPr>
                      <a:r>
                        <a:rPr lang="zh-CN" sz="1300"/>
                        <a:t>试验数据管理技术</a:t>
                      </a:r>
                      <a:endParaRPr lang="zh-CN" altLang="en-US" sz="1300"/>
                    </a:p>
                  </a:txBody>
                  <a:tcPr marL="12700" marR="12700" marT="12700" anchor="ctr"/>
                </a:tc>
                <a:tc>
                  <a:txBody>
                    <a:bodyPr/>
                    <a:lstStyle/>
                    <a:p>
                      <a:pPr indent="0" algn="ctr">
                        <a:buNone/>
                      </a:pPr>
                      <a:r>
                        <a:rPr lang="en-US" sz="1300"/>
                        <a:t>Newtera</a:t>
                      </a:r>
                      <a:endParaRPr lang="en-US" altLang="en-US" sz="1300"/>
                    </a:p>
                  </a:txBody>
                  <a:tcPr marL="12700" marR="12700" marT="12700" anchor="ctr"/>
                </a:tc>
                <a:tc>
                  <a:txBody>
                    <a:bodyPr/>
                    <a:lstStyle/>
                    <a:p>
                      <a:pPr indent="0" algn="ctr">
                        <a:buNone/>
                      </a:pPr>
                      <a:r>
                        <a:rPr lang="zh-CN" sz="1300"/>
                        <a:t>试验数据和过程管理</a:t>
                      </a:r>
                      <a:endParaRPr lang="zh-CN" altLang="en-US" sz="1300"/>
                    </a:p>
                  </a:txBody>
                  <a:tcPr marL="12700" marR="12700" marT="12700" anchor="ctr"/>
                </a:tc>
              </a:tr>
              <a:tr h="274955">
                <a:tc>
                  <a:txBody>
                    <a:bodyPr/>
                    <a:lstStyle/>
                    <a:p>
                      <a:pPr indent="0" algn="ctr">
                        <a:buNone/>
                      </a:pPr>
                      <a:r>
                        <a:rPr lang="zh-CN" sz="1300" dirty="0"/>
                        <a:t>流程管理软件</a:t>
                      </a:r>
                      <a:endParaRPr lang="zh-CN" altLang="en-US" sz="1300" dirty="0"/>
                    </a:p>
                  </a:txBody>
                  <a:tcPr marL="12700" marR="12700" marT="12700" anchor="ctr"/>
                </a:tc>
                <a:tc>
                  <a:txBody>
                    <a:bodyPr/>
                    <a:lstStyle/>
                    <a:p>
                      <a:pPr indent="0" algn="ctr">
                        <a:buNone/>
                      </a:pPr>
                      <a:r>
                        <a:rPr lang="zh-CN" sz="1300"/>
                        <a:t>业务流程管理</a:t>
                      </a:r>
                      <a:endParaRPr lang="zh-CN" altLang="en-US" sz="1300"/>
                    </a:p>
                  </a:txBody>
                  <a:tcPr marL="12700" marR="12700" marT="12700" anchor="ctr"/>
                </a:tc>
                <a:tc>
                  <a:txBody>
                    <a:bodyPr/>
                    <a:lstStyle/>
                    <a:p>
                      <a:pPr indent="0" algn="ctr">
                        <a:buNone/>
                      </a:pPr>
                      <a:r>
                        <a:rPr lang="en-US" sz="1300" dirty="0"/>
                        <a:t>ARIS</a:t>
                      </a:r>
                      <a:endParaRPr lang="en-US" altLang="en-US" sz="1300" dirty="0"/>
                    </a:p>
                  </a:txBody>
                  <a:tcPr marL="12700" marR="12700" marT="12700" anchor="ctr"/>
                </a:tc>
                <a:tc>
                  <a:txBody>
                    <a:bodyPr/>
                    <a:lstStyle/>
                    <a:p>
                      <a:pPr indent="0" algn="ctr">
                        <a:buNone/>
                      </a:pPr>
                      <a:r>
                        <a:rPr lang="zh-CN" sz="1300"/>
                        <a:t>业务流程管理</a:t>
                      </a:r>
                      <a:endParaRPr lang="zh-CN" altLang="en-US" sz="1300"/>
                    </a:p>
                  </a:txBody>
                  <a:tcPr marL="12700" marR="12700" marT="12700" anchor="ctr"/>
                </a:tc>
              </a:tr>
              <a:tr h="274320">
                <a:tc>
                  <a:txBody>
                    <a:bodyPr/>
                    <a:lstStyle/>
                    <a:p>
                      <a:pPr indent="0" algn="ctr">
                        <a:buNone/>
                      </a:pPr>
                      <a:r>
                        <a:rPr lang="zh-CN" sz="1300" dirty="0"/>
                        <a:t>企业门户系统</a:t>
                      </a:r>
                      <a:endParaRPr lang="zh-CN" altLang="en-US" sz="1300" dirty="0"/>
                    </a:p>
                  </a:txBody>
                  <a:tcPr marL="12700" marR="12700" marT="12700" anchor="ctr"/>
                </a:tc>
                <a:tc>
                  <a:txBody>
                    <a:bodyPr/>
                    <a:lstStyle/>
                    <a:p>
                      <a:pPr indent="0" algn="ctr">
                        <a:buNone/>
                      </a:pPr>
                      <a:r>
                        <a:rPr lang="zh-CN" sz="1300"/>
                        <a:t>系统集成</a:t>
                      </a:r>
                      <a:endParaRPr lang="zh-CN" altLang="en-US" sz="1300"/>
                    </a:p>
                  </a:txBody>
                  <a:tcPr marL="12700" marR="12700" marT="12700" anchor="ctr"/>
                </a:tc>
                <a:tc>
                  <a:txBody>
                    <a:bodyPr/>
                    <a:lstStyle/>
                    <a:p>
                      <a:pPr indent="0" algn="ctr">
                        <a:buNone/>
                      </a:pPr>
                      <a:r>
                        <a:rPr lang="en-US" sz="1300"/>
                        <a:t>WebSphere Portal</a:t>
                      </a:r>
                      <a:endParaRPr lang="en-US" altLang="en-US" sz="1300"/>
                    </a:p>
                  </a:txBody>
                  <a:tcPr marL="12700" marR="12700" marT="12700" anchor="ctr"/>
                </a:tc>
                <a:tc>
                  <a:txBody>
                    <a:bodyPr/>
                    <a:lstStyle/>
                    <a:p>
                      <a:pPr indent="0" algn="ctr">
                        <a:buNone/>
                      </a:pPr>
                      <a:r>
                        <a:rPr lang="zh-CN" sz="1300"/>
                        <a:t>系统集成</a:t>
                      </a:r>
                      <a:endParaRPr lang="zh-CN" altLang="en-US" sz="1300"/>
                    </a:p>
                  </a:txBody>
                  <a:tcPr marL="12700" marR="12700" marT="12700" anchor="ctr"/>
                </a:tc>
              </a:tr>
              <a:tr h="274320">
                <a:tc>
                  <a:txBody>
                    <a:bodyPr/>
                    <a:lstStyle/>
                    <a:p>
                      <a:pPr indent="0" algn="ctr">
                        <a:buNone/>
                      </a:pPr>
                      <a:r>
                        <a:rPr lang="zh-CN" sz="1300" dirty="0"/>
                        <a:t>企业信息系统安全管理</a:t>
                      </a:r>
                      <a:endParaRPr lang="zh-CN" altLang="en-US" sz="1300" dirty="0"/>
                    </a:p>
                  </a:txBody>
                  <a:tcPr marL="12700" marR="12700" marT="12700" anchor="ctr"/>
                </a:tc>
                <a:tc>
                  <a:txBody>
                    <a:bodyPr/>
                    <a:lstStyle/>
                    <a:p>
                      <a:pPr indent="0" algn="ctr">
                        <a:buNone/>
                      </a:pPr>
                      <a:r>
                        <a:rPr lang="zh-CN" sz="1300"/>
                        <a:t>访问控制</a:t>
                      </a:r>
                      <a:endParaRPr lang="zh-CN" altLang="en-US" sz="1300"/>
                    </a:p>
                  </a:txBody>
                  <a:tcPr marL="12700" marR="12700" marT="12700" anchor="ctr"/>
                </a:tc>
                <a:tc>
                  <a:txBody>
                    <a:bodyPr/>
                    <a:lstStyle/>
                    <a:p>
                      <a:pPr indent="0" algn="ctr">
                        <a:buNone/>
                      </a:pPr>
                      <a:r>
                        <a:rPr lang="en-US" sz="1300"/>
                        <a:t>WebSeal</a:t>
                      </a:r>
                      <a:endParaRPr lang="en-US" altLang="en-US" sz="1300"/>
                    </a:p>
                  </a:txBody>
                  <a:tcPr marL="12700" marR="12700" marT="12700" anchor="ctr"/>
                </a:tc>
                <a:tc>
                  <a:txBody>
                    <a:bodyPr/>
                    <a:lstStyle/>
                    <a:p>
                      <a:pPr indent="0" algn="ctr">
                        <a:buNone/>
                      </a:pPr>
                      <a:r>
                        <a:rPr lang="zh-CN" sz="1300" dirty="0"/>
                        <a:t>访问控制</a:t>
                      </a:r>
                      <a:endParaRPr lang="zh-CN" altLang="en-US" sz="1300" dirty="0"/>
                    </a:p>
                  </a:txBody>
                  <a:tcPr marL="12700" marR="12700" marT="12700" anchor="ctr"/>
                </a:tc>
              </a:tr>
            </a:tbl>
          </a:graphicData>
        </a:graphic>
      </p:graphicFrame>
      <p:sp>
        <p:nvSpPr>
          <p:cNvPr id="21" name="内容占位符 20"/>
          <p:cNvSpPr>
            <a:spLocks noGrp="1"/>
          </p:cNvSpPr>
          <p:nvPr>
            <p:ph idx="4294967295"/>
          </p:nvPr>
        </p:nvSpPr>
        <p:spPr>
          <a:xfrm>
            <a:off x="0" y="1123950"/>
            <a:ext cx="8882063" cy="404813"/>
          </a:xfrm>
        </p:spPr>
        <p:txBody>
          <a:bodyPr/>
          <a:lstStyle/>
          <a:p>
            <a:pPr marL="342265" lvl="2" indent="-342265">
              <a:lnSpc>
                <a:spcPts val="2200"/>
              </a:lnSpc>
              <a:spcBef>
                <a:spcPts val="0"/>
              </a:spcBef>
              <a:buClr>
                <a:srgbClr val="2F5597"/>
              </a:buClr>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cs typeface="微软雅黑" panose="020B0503020204020204" pitchFamily="34" charset="-122"/>
              </a:rPr>
              <a:t>管理类软件</a:t>
            </a:r>
          </a:p>
        </p:txBody>
      </p:sp>
      <p:sp>
        <p:nvSpPr>
          <p:cNvPr id="5" name="内容占位符 20"/>
          <p:cNvSpPr>
            <a:spLocks noGrp="1"/>
          </p:cNvSpPr>
          <p:nvPr/>
        </p:nvSpPr>
        <p:spPr>
          <a:xfrm>
            <a:off x="-77470" y="4142740"/>
            <a:ext cx="8882063" cy="404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265" marR="0" lvl="2" indent="-342265" algn="l" defTabSz="914400" rtl="0" eaLnBrk="1" fontAlgn="auto" latinLnBrk="0" hangingPunct="1">
              <a:lnSpc>
                <a:spcPts val="2200"/>
              </a:lnSpc>
              <a:spcBef>
                <a:spcPts val="0"/>
              </a:spcBef>
              <a:spcAft>
                <a:spcPts val="0"/>
              </a:spcAft>
              <a:buClr>
                <a:srgbClr val="2F5597"/>
              </a:buClr>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微软雅黑" panose="020B0503020204020204" pitchFamily="34" charset="-122"/>
              </a:rPr>
              <a:t>基础类软件</a:t>
            </a:r>
          </a:p>
        </p:txBody>
      </p:sp>
      <p:graphicFrame>
        <p:nvGraphicFramePr>
          <p:cNvPr id="6" name="表格 5"/>
          <p:cNvGraphicFramePr/>
          <p:nvPr>
            <p:custDataLst>
              <p:tags r:id="rId2"/>
            </p:custDataLst>
          </p:nvPr>
        </p:nvGraphicFramePr>
        <p:xfrm>
          <a:off x="463550" y="4719183"/>
          <a:ext cx="7845949" cy="1852930"/>
        </p:xfrm>
        <a:graphic>
          <a:graphicData uri="http://schemas.openxmlformats.org/drawingml/2006/table">
            <a:tbl>
              <a:tblPr firstRow="1" bandRow="1">
                <a:tableStyleId>{7DF18680-E054-41AD-8BC1-D1AEF772440D}</a:tableStyleId>
              </a:tblPr>
              <a:tblGrid>
                <a:gridCol w="1953088"/>
                <a:gridCol w="2219417"/>
                <a:gridCol w="1303106"/>
                <a:gridCol w="2370338"/>
              </a:tblGrid>
              <a:tr h="317500">
                <a:tc>
                  <a:txBody>
                    <a:bodyPr/>
                    <a:lstStyle/>
                    <a:p>
                      <a:pPr indent="0" algn="ctr">
                        <a:buNone/>
                      </a:pPr>
                      <a:r>
                        <a:rPr lang="zh-CN" altLang="en-US" sz="1300" dirty="0"/>
                        <a:t>软件类别</a:t>
                      </a:r>
                    </a:p>
                  </a:txBody>
                  <a:tcPr marL="12700" marR="12700" marT="12700" anchor="ctr"/>
                </a:tc>
                <a:tc>
                  <a:txBody>
                    <a:bodyPr/>
                    <a:lstStyle/>
                    <a:p>
                      <a:pPr indent="0" algn="ctr">
                        <a:buNone/>
                      </a:pPr>
                      <a:r>
                        <a:rPr lang="zh-CN" altLang="en-US" sz="1300" dirty="0"/>
                        <a:t>涉及到关键技术</a:t>
                      </a:r>
                    </a:p>
                  </a:txBody>
                  <a:tcPr marL="12700" marR="12700" marT="12700" anchor="ctr"/>
                </a:tc>
                <a:tc>
                  <a:txBody>
                    <a:bodyPr/>
                    <a:lstStyle/>
                    <a:p>
                      <a:pPr indent="0" algn="ctr">
                        <a:buNone/>
                      </a:pPr>
                      <a:r>
                        <a:rPr lang="zh-CN" altLang="en-US" sz="1300"/>
                        <a:t>软件名称</a:t>
                      </a:r>
                    </a:p>
                  </a:txBody>
                  <a:tcPr marL="12700" marR="12700" marT="12700" anchor="ctr"/>
                </a:tc>
                <a:tc>
                  <a:txBody>
                    <a:bodyPr/>
                    <a:lstStyle/>
                    <a:p>
                      <a:pPr indent="0" algn="ctr">
                        <a:buNone/>
                      </a:pPr>
                      <a:r>
                        <a:rPr lang="zh-CN" altLang="en-US" sz="1300"/>
                        <a:t>主要性能指标</a:t>
                      </a:r>
                    </a:p>
                  </a:txBody>
                  <a:tcPr marL="12700" marR="12700" marT="12700" anchor="ctr"/>
                </a:tc>
              </a:tr>
              <a:tr h="318135">
                <a:tc>
                  <a:txBody>
                    <a:bodyPr/>
                    <a:lstStyle/>
                    <a:p>
                      <a:pPr indent="0" algn="ctr">
                        <a:buNone/>
                      </a:pPr>
                      <a:r>
                        <a:rPr lang="zh-CN" sz="1300" dirty="0"/>
                        <a:t>数据库管理系统</a:t>
                      </a:r>
                      <a:endParaRPr lang="zh-CN" altLang="en-US" sz="1300" dirty="0"/>
                    </a:p>
                  </a:txBody>
                  <a:tcPr marL="12700" marR="12700" marT="12700" anchor="ctr"/>
                </a:tc>
                <a:tc>
                  <a:txBody>
                    <a:bodyPr/>
                    <a:lstStyle/>
                    <a:p>
                      <a:pPr indent="0" algn="ctr">
                        <a:buNone/>
                      </a:pPr>
                      <a:r>
                        <a:rPr lang="zh-CN" sz="1300" dirty="0"/>
                        <a:t>数据库管理技术</a:t>
                      </a:r>
                      <a:endParaRPr lang="zh-CN" altLang="en-US" sz="1300" dirty="0"/>
                    </a:p>
                  </a:txBody>
                  <a:tcPr marL="12700" marR="12700" marT="12700" anchor="ctr"/>
                </a:tc>
                <a:tc>
                  <a:txBody>
                    <a:bodyPr/>
                    <a:lstStyle/>
                    <a:p>
                      <a:pPr indent="0" algn="ctr">
                        <a:buNone/>
                      </a:pPr>
                      <a:r>
                        <a:rPr lang="en-US" sz="1300"/>
                        <a:t>DB2</a:t>
                      </a:r>
                      <a:endParaRPr lang="en-US" altLang="en-US" sz="1300"/>
                    </a:p>
                  </a:txBody>
                  <a:tcPr marL="12700" marR="12700" marT="12700" anchor="ctr"/>
                </a:tc>
                <a:tc>
                  <a:txBody>
                    <a:bodyPr/>
                    <a:lstStyle/>
                    <a:p>
                      <a:pPr indent="0" algn="ctr">
                        <a:buNone/>
                      </a:pPr>
                      <a:r>
                        <a:rPr lang="zh-CN" sz="1300"/>
                        <a:t>型号产品的数据库管理</a:t>
                      </a:r>
                      <a:endParaRPr lang="zh-CN" altLang="en-US" sz="1300"/>
                    </a:p>
                  </a:txBody>
                  <a:tcPr marL="12700" marR="12700" marT="12700" anchor="ctr"/>
                </a:tc>
              </a:tr>
              <a:tr h="317500">
                <a:tc>
                  <a:txBody>
                    <a:bodyPr/>
                    <a:lstStyle/>
                    <a:p>
                      <a:pPr indent="0" algn="ctr">
                        <a:buNone/>
                      </a:pPr>
                      <a:r>
                        <a:rPr lang="zh-CN" sz="1300"/>
                        <a:t>数据库管理系统</a:t>
                      </a:r>
                      <a:endParaRPr lang="zh-CN" altLang="en-US" sz="1300"/>
                    </a:p>
                  </a:txBody>
                  <a:tcPr marL="12700" marR="12700" marT="12700" anchor="ctr"/>
                </a:tc>
                <a:tc>
                  <a:txBody>
                    <a:bodyPr/>
                    <a:lstStyle/>
                    <a:p>
                      <a:pPr indent="0" algn="ctr">
                        <a:buNone/>
                      </a:pPr>
                      <a:r>
                        <a:rPr lang="zh-CN" sz="1300"/>
                        <a:t>数据库管理技术</a:t>
                      </a:r>
                      <a:endParaRPr lang="zh-CN" altLang="en-US" sz="1300"/>
                    </a:p>
                  </a:txBody>
                  <a:tcPr marL="12700" marR="12700" marT="12700" anchor="ctr"/>
                </a:tc>
                <a:tc>
                  <a:txBody>
                    <a:bodyPr/>
                    <a:lstStyle/>
                    <a:p>
                      <a:pPr indent="0" algn="ctr">
                        <a:buNone/>
                      </a:pPr>
                      <a:r>
                        <a:rPr lang="en-US" sz="1300" dirty="0"/>
                        <a:t>Oracle</a:t>
                      </a:r>
                      <a:endParaRPr lang="en-US" altLang="en-US" sz="1300" dirty="0"/>
                    </a:p>
                  </a:txBody>
                  <a:tcPr marL="12700" marR="12700" marT="12700" anchor="ctr"/>
                </a:tc>
                <a:tc>
                  <a:txBody>
                    <a:bodyPr/>
                    <a:lstStyle/>
                    <a:p>
                      <a:pPr indent="0" algn="ctr">
                        <a:buNone/>
                      </a:pPr>
                      <a:r>
                        <a:rPr lang="zh-CN" sz="1300"/>
                        <a:t>型号产品的数据库管理</a:t>
                      </a:r>
                      <a:endParaRPr lang="zh-CN" altLang="en-US" sz="1300"/>
                    </a:p>
                  </a:txBody>
                  <a:tcPr marL="12700" marR="12700" marT="12700" anchor="ctr"/>
                </a:tc>
              </a:tr>
              <a:tr h="318135">
                <a:tc>
                  <a:txBody>
                    <a:bodyPr/>
                    <a:lstStyle/>
                    <a:p>
                      <a:pPr indent="0" algn="ctr">
                        <a:buNone/>
                      </a:pPr>
                      <a:r>
                        <a:rPr lang="zh-CN" sz="1300"/>
                        <a:t>软件开发工具</a:t>
                      </a:r>
                      <a:endParaRPr lang="zh-CN" altLang="en-US" sz="1300"/>
                    </a:p>
                  </a:txBody>
                  <a:tcPr marL="12700" marR="12700" marT="12700" anchor="ctr"/>
                </a:tc>
                <a:tc>
                  <a:txBody>
                    <a:bodyPr/>
                    <a:lstStyle/>
                    <a:p>
                      <a:pPr indent="0" algn="ctr">
                        <a:buNone/>
                      </a:pPr>
                      <a:r>
                        <a:rPr lang="zh-CN" sz="1300"/>
                        <a:t>软件开发技术</a:t>
                      </a:r>
                      <a:endParaRPr lang="zh-CN" altLang="en-US" sz="1300"/>
                    </a:p>
                  </a:txBody>
                  <a:tcPr marL="12700" marR="12700" marT="12700" anchor="ctr"/>
                </a:tc>
                <a:tc>
                  <a:txBody>
                    <a:bodyPr/>
                    <a:lstStyle/>
                    <a:p>
                      <a:pPr indent="0" algn="ctr">
                        <a:buNone/>
                      </a:pPr>
                      <a:r>
                        <a:rPr lang="zh-CN" sz="1300"/>
                        <a:t>VC++开发工具</a:t>
                      </a:r>
                      <a:endParaRPr lang="zh-CN" altLang="en-US" sz="1300"/>
                    </a:p>
                  </a:txBody>
                  <a:tcPr marL="12700" marR="12700" marT="12700" anchor="ctr"/>
                </a:tc>
                <a:tc>
                  <a:txBody>
                    <a:bodyPr/>
                    <a:lstStyle/>
                    <a:p>
                      <a:pPr indent="0" algn="ctr">
                        <a:buNone/>
                      </a:pPr>
                      <a:r>
                        <a:rPr lang="zh-CN" sz="1300"/>
                        <a:t>软件开发</a:t>
                      </a:r>
                      <a:endParaRPr lang="zh-CN" altLang="en-US" sz="1300"/>
                    </a:p>
                  </a:txBody>
                  <a:tcPr marL="12700" marR="12700" marT="12700" anchor="ctr"/>
                </a:tc>
              </a:tr>
              <a:tr h="581660">
                <a:tc>
                  <a:txBody>
                    <a:bodyPr/>
                    <a:lstStyle/>
                    <a:p>
                      <a:pPr indent="0" algn="ctr">
                        <a:buNone/>
                      </a:pPr>
                      <a:r>
                        <a:rPr lang="zh-CN" sz="1300"/>
                        <a:t>应用软件开发环境</a:t>
                      </a:r>
                      <a:endParaRPr lang="zh-CN" altLang="en-US" sz="1300"/>
                    </a:p>
                  </a:txBody>
                  <a:tcPr marL="12700" marR="12700" marT="12700" anchor="ctr"/>
                </a:tc>
                <a:tc>
                  <a:txBody>
                    <a:bodyPr/>
                    <a:lstStyle/>
                    <a:p>
                      <a:pPr indent="0" algn="ctr">
                        <a:buNone/>
                      </a:pPr>
                      <a:r>
                        <a:rPr lang="zh-CN" sz="1300"/>
                        <a:t>软件开发技术</a:t>
                      </a:r>
                      <a:endParaRPr lang="zh-CN" altLang="en-US" sz="1300"/>
                    </a:p>
                  </a:txBody>
                  <a:tcPr marL="12700" marR="12700" marT="12700" anchor="ctr"/>
                </a:tc>
                <a:tc>
                  <a:txBody>
                    <a:bodyPr/>
                    <a:lstStyle/>
                    <a:p>
                      <a:pPr indent="0" algn="ctr">
                        <a:buNone/>
                      </a:pPr>
                      <a:r>
                        <a:rPr lang="en-US" sz="1300"/>
                        <a:t>VISUAL STUDIO</a:t>
                      </a:r>
                      <a:endParaRPr lang="en-US" altLang="en-US" sz="1300"/>
                    </a:p>
                  </a:txBody>
                  <a:tcPr marL="12700" marR="12700" marT="12700" anchor="ctr"/>
                </a:tc>
                <a:tc>
                  <a:txBody>
                    <a:bodyPr/>
                    <a:lstStyle/>
                    <a:p>
                      <a:pPr indent="0" algn="ctr">
                        <a:buNone/>
                      </a:pPr>
                      <a:r>
                        <a:rPr lang="zh-CN" sz="1300" dirty="0"/>
                        <a:t>提供型号应用的软件开发环境</a:t>
                      </a:r>
                      <a:endParaRPr lang="zh-CN" altLang="en-US" sz="1300" dirty="0"/>
                    </a:p>
                  </a:txBody>
                  <a:tcPr marL="12700" marR="12700" marT="12700" anchor="ctr"/>
                </a:tc>
              </a:tr>
            </a:tbl>
          </a:graphicData>
        </a:graphic>
      </p:graphicFrame>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4593" y="1553369"/>
            <a:ext cx="2767471" cy="5927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2063" y="2481309"/>
            <a:ext cx="2690001" cy="100875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7100" y="3750252"/>
            <a:ext cx="1815530" cy="139656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1962" y="5276278"/>
            <a:ext cx="2305605" cy="1295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921385" y="2016760"/>
          <a:ext cx="10259060" cy="3564890"/>
        </p:xfrm>
        <a:graphic>
          <a:graphicData uri="http://schemas.openxmlformats.org/drawingml/2006/table">
            <a:tbl>
              <a:tblPr firstRow="1" bandRow="1">
                <a:tableStyleId>{E269D01E-BC32-4049-B463-5C60D7B0CCD2}</a:tableStyleId>
              </a:tblPr>
              <a:tblGrid>
                <a:gridCol w="2090420"/>
                <a:gridCol w="8168640"/>
              </a:tblGrid>
              <a:tr h="1782445">
                <a:tc>
                  <a:txBody>
                    <a:bodyPr/>
                    <a:lstStyle/>
                    <a:p>
                      <a:pPr algn="ctr">
                        <a:buNone/>
                      </a:pPr>
                      <a:endParaRPr lang="zh-CN" altLang="en-US">
                        <a:latin typeface="微软雅黑" panose="020B0503020204020204" pitchFamily="34" charset="-122"/>
                        <a:ea typeface="微软雅黑" panose="020B0503020204020204" pitchFamily="34" charset="-122"/>
                      </a:endParaRPr>
                    </a:p>
                    <a:p>
                      <a:pPr algn="ctr">
                        <a:buNone/>
                      </a:pPr>
                      <a:endParaRPr lang="zh-CN" altLang="en-US">
                        <a:latin typeface="微软雅黑" panose="020B0503020204020204" pitchFamily="34" charset="-122"/>
                        <a:ea typeface="微软雅黑" panose="020B0503020204020204" pitchFamily="34" charset="-122"/>
                      </a:endParaRPr>
                    </a:p>
                    <a:p>
                      <a:pPr algn="ctr">
                        <a:buNone/>
                      </a:pPr>
                      <a:r>
                        <a:rPr lang="zh-CN" altLang="en-US">
                          <a:latin typeface="微软雅黑" panose="020B0503020204020204" pitchFamily="34" charset="-122"/>
                          <a:ea typeface="微软雅黑" panose="020B0503020204020204" pitchFamily="34" charset="-122"/>
                        </a:rPr>
                        <a:t>业务系统</a:t>
                      </a:r>
                    </a:p>
                  </a:txBody>
                  <a:tcPr>
                    <a:lnL w="12700" cap="flat" cmpd="sng" algn="ctr">
                      <a:solidFill>
                        <a:schemeClr val="tx1"/>
                      </a:solidFill>
                      <a:prstDash val="solid"/>
                      <a:miter lim="800000"/>
                    </a:lnL>
                    <a:lnR w="12700">
                      <a:solidFill>
                        <a:schemeClr val="tx1"/>
                      </a:solidFill>
                      <a:prstDash val="solid"/>
                    </a:lnR>
                    <a:lnT w="12700" cap="flat" cmpd="sng" algn="ctr">
                      <a:solidFill>
                        <a:schemeClr val="tx1"/>
                      </a:solidFill>
                      <a:prstDash val="solid"/>
                      <a:miter lim="800000"/>
                    </a:lnT>
                    <a:lnB w="12700" cap="flat" cmpd="sng" algn="ctr">
                      <a:solidFill>
                        <a:schemeClr val="tx1"/>
                      </a:solidFill>
                      <a:prstDash val="solid"/>
                      <a:miter lim="800000"/>
                    </a:lnB>
                    <a:solidFill>
                      <a:schemeClr val="accent5">
                        <a:lumMod val="60000"/>
                        <a:lumOff val="40000"/>
                      </a:schemeClr>
                    </a:solidFill>
                  </a:tcPr>
                </a:tc>
                <a:tc>
                  <a:txBody>
                    <a:bodyPr/>
                    <a:lstStyle/>
                    <a:p>
                      <a:pPr>
                        <a:buNone/>
                      </a:pPr>
                      <a:endParaRPr lang="zh-CN" altLang="en-US">
                        <a:latin typeface="微软雅黑" panose="020B0503020204020204" pitchFamily="34" charset="-122"/>
                        <a:ea typeface="微软雅黑" panose="020B0503020204020204" pitchFamily="34" charset="-122"/>
                      </a:endParaRPr>
                    </a:p>
                  </a:txBody>
                  <a:tcPr>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lnT>
                    <a:lnB w="12700" cap="flat" cmpd="sng" algn="ctr">
                      <a:solidFill>
                        <a:schemeClr val="tx1"/>
                      </a:solidFill>
                      <a:prstDash val="solid"/>
                      <a:miter lim="800000"/>
                    </a:lnB>
                    <a:solidFill>
                      <a:srgbClr val="FDE2A2"/>
                    </a:solidFill>
                  </a:tcPr>
                </a:tc>
              </a:tr>
              <a:tr h="1782445">
                <a:tc>
                  <a:txBody>
                    <a:bodyPr/>
                    <a:lstStyle/>
                    <a:p>
                      <a:pPr algn="ctr">
                        <a:buNone/>
                      </a:pPr>
                      <a:endParaRPr lang="zh-CN" altLang="en-US">
                        <a:latin typeface="微软雅黑" panose="020B0503020204020204" pitchFamily="34" charset="-122"/>
                        <a:ea typeface="微软雅黑" panose="020B0503020204020204" pitchFamily="34" charset="-122"/>
                      </a:endParaRPr>
                    </a:p>
                    <a:p>
                      <a:pPr algn="ctr">
                        <a:buNone/>
                      </a:pPr>
                      <a:endParaRPr lang="zh-CN" altLang="en-US">
                        <a:latin typeface="微软雅黑" panose="020B0503020204020204" pitchFamily="34" charset="-122"/>
                        <a:ea typeface="微软雅黑" panose="020B0503020204020204" pitchFamily="34" charset="-122"/>
                      </a:endParaRPr>
                    </a:p>
                    <a:p>
                      <a:pPr algn="ctr">
                        <a:buNone/>
                      </a:pPr>
                      <a:r>
                        <a:rPr lang="zh-CN" altLang="en-US">
                          <a:latin typeface="微软雅黑" panose="020B0503020204020204" pitchFamily="34" charset="-122"/>
                          <a:ea typeface="微软雅黑" panose="020B0503020204020204" pitchFamily="34" charset="-122"/>
                        </a:rPr>
                        <a:t>专用工具</a:t>
                      </a:r>
                    </a:p>
                  </a:txBody>
                  <a:tcPr>
                    <a:lnL w="12700" cap="flat" cmpd="sng" algn="ctr">
                      <a:solidFill>
                        <a:schemeClr val="tx1"/>
                      </a:solidFill>
                      <a:prstDash val="solid"/>
                      <a:miter lim="800000"/>
                    </a:lnL>
                    <a:lnR w="12700">
                      <a:solidFill>
                        <a:schemeClr val="tx1"/>
                      </a:solidFill>
                      <a:prstDash val="soli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lnB>
                    <a:solidFill>
                      <a:schemeClr val="accent2"/>
                    </a:solidFill>
                  </a:tcPr>
                </a:tc>
                <a:tc>
                  <a:txBody>
                    <a:bodyPr/>
                    <a:lstStyle/>
                    <a:p>
                      <a:pPr>
                        <a:buNone/>
                      </a:pPr>
                      <a:endParaRPr lang="zh-CN" altLang="en-US">
                        <a:latin typeface="微软雅黑" panose="020B0503020204020204" pitchFamily="34" charset="-122"/>
                        <a:ea typeface="微软雅黑" panose="020B0503020204020204" pitchFamily="34" charset="-122"/>
                      </a:endParaRPr>
                    </a:p>
                  </a:txBody>
                  <a:tcPr>
                    <a:lnL w="12700">
                      <a:solidFill>
                        <a:schemeClr val="tx1"/>
                      </a:solidFill>
                      <a:prstDash val="solid"/>
                    </a:lnL>
                    <a:lnR w="12700" cap="flat" cmpd="sng" algn="ctr">
                      <a:solidFill>
                        <a:schemeClr val="tx1"/>
                      </a:solidFill>
                      <a:prstDash val="solid"/>
                      <a:miter lim="800000"/>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lnB>
                    <a:solidFill>
                      <a:srgbClr val="FDE2A2"/>
                    </a:solidFill>
                  </a:tcPr>
                </a:tc>
              </a:tr>
            </a:tbl>
          </a:graphicData>
        </a:graphic>
      </p:graphicFrame>
      <p:grpSp>
        <p:nvGrpSpPr>
          <p:cNvPr id="5" name="组合 4"/>
          <p:cNvGrpSpPr/>
          <p:nvPr/>
        </p:nvGrpSpPr>
        <p:grpSpPr>
          <a:xfrm>
            <a:off x="3351530" y="2223135"/>
            <a:ext cx="1805305" cy="341630"/>
            <a:chOff x="5278" y="3501"/>
            <a:chExt cx="2843" cy="538"/>
          </a:xfrm>
        </p:grpSpPr>
        <p:pic>
          <p:nvPicPr>
            <p:cNvPr id="3" name="图片 2"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4" name="文本框 3"/>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生产管理系统</a:t>
              </a:r>
            </a:p>
          </p:txBody>
        </p:sp>
      </p:grpSp>
      <p:grpSp>
        <p:nvGrpSpPr>
          <p:cNvPr id="6" name="组合 5"/>
          <p:cNvGrpSpPr/>
          <p:nvPr/>
        </p:nvGrpSpPr>
        <p:grpSpPr>
          <a:xfrm>
            <a:off x="9091930" y="2223770"/>
            <a:ext cx="1805305" cy="341630"/>
            <a:chOff x="5278" y="3501"/>
            <a:chExt cx="2843" cy="538"/>
          </a:xfrm>
        </p:grpSpPr>
        <p:pic>
          <p:nvPicPr>
            <p:cNvPr id="7" name="图片 6"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8" name="文本框 7"/>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生产管理系统</a:t>
              </a:r>
            </a:p>
          </p:txBody>
        </p:sp>
      </p:grpSp>
      <p:grpSp>
        <p:nvGrpSpPr>
          <p:cNvPr id="9" name="组合 8"/>
          <p:cNvGrpSpPr/>
          <p:nvPr/>
        </p:nvGrpSpPr>
        <p:grpSpPr>
          <a:xfrm>
            <a:off x="3351530" y="2981960"/>
            <a:ext cx="1805940" cy="342265"/>
            <a:chOff x="5278" y="3501"/>
            <a:chExt cx="2844" cy="539"/>
          </a:xfrm>
        </p:grpSpPr>
        <p:pic>
          <p:nvPicPr>
            <p:cNvPr id="10" name="图片 9"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11" name="文本框 10"/>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工艺规划系统</a:t>
              </a:r>
            </a:p>
          </p:txBody>
        </p:sp>
      </p:grpSp>
      <p:grpSp>
        <p:nvGrpSpPr>
          <p:cNvPr id="12" name="组合 11"/>
          <p:cNvGrpSpPr/>
          <p:nvPr/>
        </p:nvGrpSpPr>
        <p:grpSpPr>
          <a:xfrm>
            <a:off x="8669655" y="3123565"/>
            <a:ext cx="1805940" cy="342265"/>
            <a:chOff x="5278" y="3501"/>
            <a:chExt cx="2844" cy="539"/>
          </a:xfrm>
        </p:grpSpPr>
        <p:pic>
          <p:nvPicPr>
            <p:cNvPr id="13" name="图片 12"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14" name="文本框 13"/>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工艺规划系统</a:t>
              </a:r>
            </a:p>
          </p:txBody>
        </p:sp>
      </p:grpSp>
      <p:grpSp>
        <p:nvGrpSpPr>
          <p:cNvPr id="17" name="组合 16"/>
          <p:cNvGrpSpPr/>
          <p:nvPr/>
        </p:nvGrpSpPr>
        <p:grpSpPr>
          <a:xfrm>
            <a:off x="3025775" y="2611120"/>
            <a:ext cx="1626235" cy="325120"/>
            <a:chOff x="6493" y="4091"/>
            <a:chExt cx="2561" cy="512"/>
          </a:xfrm>
        </p:grpSpPr>
        <p:pic>
          <p:nvPicPr>
            <p:cNvPr id="15" name="图片 14" descr="31393935333132353b31393939353539353bd0f2bac532"/>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493" y="4091"/>
              <a:ext cx="513" cy="513"/>
            </a:xfrm>
            <a:prstGeom prst="rect">
              <a:avLst/>
            </a:prstGeom>
          </p:spPr>
        </p:pic>
        <p:sp>
          <p:nvSpPr>
            <p:cNvPr id="16" name="文本框 15"/>
            <p:cNvSpPr txBox="1"/>
            <p:nvPr/>
          </p:nvSpPr>
          <p:spPr>
            <a:xfrm>
              <a:off x="7006" y="4150"/>
              <a:ext cx="2049"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客户服务系统</a:t>
              </a:r>
            </a:p>
          </p:txBody>
        </p:sp>
      </p:grpSp>
      <p:grpSp>
        <p:nvGrpSpPr>
          <p:cNvPr id="18" name="组合 17"/>
          <p:cNvGrpSpPr/>
          <p:nvPr/>
        </p:nvGrpSpPr>
        <p:grpSpPr>
          <a:xfrm>
            <a:off x="4886960" y="3033395"/>
            <a:ext cx="1626870" cy="325755"/>
            <a:chOff x="6493" y="4091"/>
            <a:chExt cx="2562" cy="513"/>
          </a:xfrm>
        </p:grpSpPr>
        <p:pic>
          <p:nvPicPr>
            <p:cNvPr id="19" name="图片 18" descr="31393935333132353b31393939353539353bd0f2bac532"/>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493" y="4091"/>
              <a:ext cx="513" cy="513"/>
            </a:xfrm>
            <a:prstGeom prst="rect">
              <a:avLst/>
            </a:prstGeom>
          </p:spPr>
        </p:pic>
        <p:sp>
          <p:nvSpPr>
            <p:cNvPr id="20" name="文本框 19"/>
            <p:cNvSpPr txBox="1"/>
            <p:nvPr/>
          </p:nvSpPr>
          <p:spPr>
            <a:xfrm>
              <a:off x="7006" y="4150"/>
              <a:ext cx="2049"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综合管理系统</a:t>
              </a:r>
            </a:p>
          </p:txBody>
        </p:sp>
      </p:grpSp>
      <p:grpSp>
        <p:nvGrpSpPr>
          <p:cNvPr id="21" name="组合 20"/>
          <p:cNvGrpSpPr/>
          <p:nvPr/>
        </p:nvGrpSpPr>
        <p:grpSpPr>
          <a:xfrm>
            <a:off x="4831715" y="2213610"/>
            <a:ext cx="1626870" cy="325755"/>
            <a:chOff x="6493" y="4091"/>
            <a:chExt cx="2562" cy="513"/>
          </a:xfrm>
        </p:grpSpPr>
        <p:pic>
          <p:nvPicPr>
            <p:cNvPr id="22" name="图片 21" descr="31393935333132353b31393939353539353bd0f2bac532"/>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493" y="4091"/>
              <a:ext cx="513" cy="513"/>
            </a:xfrm>
            <a:prstGeom prst="rect">
              <a:avLst/>
            </a:prstGeom>
          </p:spPr>
        </p:pic>
        <p:sp>
          <p:nvSpPr>
            <p:cNvPr id="23" name="文本框 22"/>
            <p:cNvSpPr txBox="1"/>
            <p:nvPr/>
          </p:nvSpPr>
          <p:spPr>
            <a:xfrm>
              <a:off x="7006" y="4150"/>
              <a:ext cx="2049"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集成研发系统</a:t>
              </a:r>
            </a:p>
          </p:txBody>
        </p:sp>
      </p:grpSp>
      <p:grpSp>
        <p:nvGrpSpPr>
          <p:cNvPr id="24" name="组合 23"/>
          <p:cNvGrpSpPr/>
          <p:nvPr/>
        </p:nvGrpSpPr>
        <p:grpSpPr>
          <a:xfrm>
            <a:off x="5196205" y="2573655"/>
            <a:ext cx="1626870" cy="325755"/>
            <a:chOff x="6493" y="4091"/>
            <a:chExt cx="2562" cy="513"/>
          </a:xfrm>
        </p:grpSpPr>
        <p:pic>
          <p:nvPicPr>
            <p:cNvPr id="25" name="图片 24" descr="31393935333132353b31393939353539353bd0f2bac532"/>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493" y="4091"/>
              <a:ext cx="513" cy="513"/>
            </a:xfrm>
            <a:prstGeom prst="rect">
              <a:avLst/>
            </a:prstGeom>
          </p:spPr>
        </p:pic>
        <p:sp>
          <p:nvSpPr>
            <p:cNvPr id="26" name="文本框 25"/>
            <p:cNvSpPr txBox="1"/>
            <p:nvPr/>
          </p:nvSpPr>
          <p:spPr>
            <a:xfrm>
              <a:off x="7006" y="4150"/>
              <a:ext cx="2049"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项目管理系统</a:t>
              </a:r>
            </a:p>
          </p:txBody>
        </p:sp>
      </p:grpSp>
      <p:grpSp>
        <p:nvGrpSpPr>
          <p:cNvPr id="29" name="组合 28"/>
          <p:cNvGrpSpPr/>
          <p:nvPr/>
        </p:nvGrpSpPr>
        <p:grpSpPr>
          <a:xfrm>
            <a:off x="7305040" y="4045585"/>
            <a:ext cx="1704975" cy="373380"/>
            <a:chOff x="13730" y="4090"/>
            <a:chExt cx="2685" cy="588"/>
          </a:xfrm>
        </p:grpSpPr>
        <p:pic>
          <p:nvPicPr>
            <p:cNvPr id="27" name="图片 26" descr="31393935333132353b31393939353539363bd0f2bac53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730" y="4090"/>
              <a:ext cx="588" cy="588"/>
            </a:xfrm>
            <a:prstGeom prst="rect">
              <a:avLst/>
            </a:prstGeom>
          </p:spPr>
        </p:pic>
        <p:sp>
          <p:nvSpPr>
            <p:cNvPr id="28" name="文本框 27"/>
            <p:cNvSpPr txBox="1"/>
            <p:nvPr/>
          </p:nvSpPr>
          <p:spPr>
            <a:xfrm>
              <a:off x="14318" y="4167"/>
              <a:ext cx="2097"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工艺规划与仿真</a:t>
              </a:r>
            </a:p>
          </p:txBody>
        </p:sp>
      </p:grpSp>
      <p:grpSp>
        <p:nvGrpSpPr>
          <p:cNvPr id="30" name="组合 29"/>
          <p:cNvGrpSpPr/>
          <p:nvPr/>
        </p:nvGrpSpPr>
        <p:grpSpPr>
          <a:xfrm>
            <a:off x="8845550" y="2633345"/>
            <a:ext cx="1704340" cy="373380"/>
            <a:chOff x="13730" y="4090"/>
            <a:chExt cx="2684" cy="588"/>
          </a:xfrm>
        </p:grpSpPr>
        <p:pic>
          <p:nvPicPr>
            <p:cNvPr id="31" name="图片 30" descr="31393935333132353b31393939353539363bd0f2bac53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730" y="4090"/>
              <a:ext cx="588" cy="588"/>
            </a:xfrm>
            <a:prstGeom prst="rect">
              <a:avLst/>
            </a:prstGeom>
          </p:spPr>
        </p:pic>
        <p:sp>
          <p:nvSpPr>
            <p:cNvPr id="32" name="文本框 31"/>
            <p:cNvSpPr txBox="1"/>
            <p:nvPr/>
          </p:nvSpPr>
          <p:spPr>
            <a:xfrm>
              <a:off x="14318" y="4167"/>
              <a:ext cx="2097"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协同设计系统</a:t>
              </a:r>
            </a:p>
          </p:txBody>
        </p:sp>
      </p:grpSp>
      <p:grpSp>
        <p:nvGrpSpPr>
          <p:cNvPr id="33" name="组合 32"/>
          <p:cNvGrpSpPr/>
          <p:nvPr/>
        </p:nvGrpSpPr>
        <p:grpSpPr>
          <a:xfrm>
            <a:off x="9192895" y="4045585"/>
            <a:ext cx="1704975" cy="373380"/>
            <a:chOff x="13730" y="4090"/>
            <a:chExt cx="2685" cy="588"/>
          </a:xfrm>
        </p:grpSpPr>
        <p:pic>
          <p:nvPicPr>
            <p:cNvPr id="34" name="图片 33" descr="31393935333132353b31393939353539363bd0f2bac53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730" y="4090"/>
              <a:ext cx="588" cy="588"/>
            </a:xfrm>
            <a:prstGeom prst="rect">
              <a:avLst/>
            </a:prstGeom>
          </p:spPr>
        </p:pic>
        <p:sp>
          <p:nvSpPr>
            <p:cNvPr id="35" name="文本框 34"/>
            <p:cNvSpPr txBox="1"/>
            <p:nvPr/>
          </p:nvSpPr>
          <p:spPr>
            <a:xfrm>
              <a:off x="14318" y="4167"/>
              <a:ext cx="2097"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专业分析工具</a:t>
              </a:r>
            </a:p>
          </p:txBody>
        </p:sp>
      </p:grpSp>
      <p:grpSp>
        <p:nvGrpSpPr>
          <p:cNvPr id="36" name="组合 35"/>
          <p:cNvGrpSpPr/>
          <p:nvPr/>
        </p:nvGrpSpPr>
        <p:grpSpPr>
          <a:xfrm>
            <a:off x="3180715" y="4387850"/>
            <a:ext cx="1805940" cy="342265"/>
            <a:chOff x="5278" y="3501"/>
            <a:chExt cx="2844" cy="539"/>
          </a:xfrm>
        </p:grpSpPr>
        <p:pic>
          <p:nvPicPr>
            <p:cNvPr id="37" name="图片 36"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38" name="文本框 37"/>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专业设计工具</a:t>
              </a:r>
            </a:p>
          </p:txBody>
        </p:sp>
      </p:grpSp>
      <p:grpSp>
        <p:nvGrpSpPr>
          <p:cNvPr id="39" name="组合 38"/>
          <p:cNvGrpSpPr/>
          <p:nvPr/>
        </p:nvGrpSpPr>
        <p:grpSpPr>
          <a:xfrm>
            <a:off x="3415030" y="3865245"/>
            <a:ext cx="1805940" cy="342265"/>
            <a:chOff x="5278" y="3501"/>
            <a:chExt cx="2844" cy="539"/>
          </a:xfrm>
        </p:grpSpPr>
        <p:pic>
          <p:nvPicPr>
            <p:cNvPr id="40" name="图片 39"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41" name="文本框 40"/>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结构强度分析</a:t>
              </a:r>
            </a:p>
          </p:txBody>
        </p:sp>
      </p:grpSp>
      <p:grpSp>
        <p:nvGrpSpPr>
          <p:cNvPr id="42" name="组合 41"/>
          <p:cNvGrpSpPr/>
          <p:nvPr/>
        </p:nvGrpSpPr>
        <p:grpSpPr>
          <a:xfrm>
            <a:off x="3522980" y="4801235"/>
            <a:ext cx="1805940" cy="342265"/>
            <a:chOff x="5278" y="3501"/>
            <a:chExt cx="2844" cy="539"/>
          </a:xfrm>
        </p:grpSpPr>
        <p:pic>
          <p:nvPicPr>
            <p:cNvPr id="43" name="图片 42"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44" name="文本框 43"/>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CFD</a:t>
              </a:r>
            </a:p>
          </p:txBody>
        </p:sp>
      </p:grpSp>
      <p:grpSp>
        <p:nvGrpSpPr>
          <p:cNvPr id="45" name="组合 44"/>
          <p:cNvGrpSpPr/>
          <p:nvPr/>
        </p:nvGrpSpPr>
        <p:grpSpPr>
          <a:xfrm>
            <a:off x="5587364" y="4078605"/>
            <a:ext cx="1805940" cy="342265"/>
            <a:chOff x="5278" y="3501"/>
            <a:chExt cx="2844" cy="539"/>
          </a:xfrm>
        </p:grpSpPr>
        <p:pic>
          <p:nvPicPr>
            <p:cNvPr id="46" name="图片 45"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47" name="文本框 46"/>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结构强度分析</a:t>
              </a:r>
            </a:p>
          </p:txBody>
        </p:sp>
      </p:grpSp>
      <p:grpSp>
        <p:nvGrpSpPr>
          <p:cNvPr id="48" name="组合 47"/>
          <p:cNvGrpSpPr/>
          <p:nvPr/>
        </p:nvGrpSpPr>
        <p:grpSpPr>
          <a:xfrm>
            <a:off x="5454650" y="4573905"/>
            <a:ext cx="1805940" cy="342265"/>
            <a:chOff x="5278" y="3501"/>
            <a:chExt cx="2844" cy="539"/>
          </a:xfrm>
        </p:grpSpPr>
        <p:pic>
          <p:nvPicPr>
            <p:cNvPr id="49" name="图片 48"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50" name="文本框 49"/>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专业设计工具</a:t>
              </a:r>
            </a:p>
          </p:txBody>
        </p:sp>
      </p:grpSp>
      <p:grpSp>
        <p:nvGrpSpPr>
          <p:cNvPr id="51" name="组合 50"/>
          <p:cNvGrpSpPr/>
          <p:nvPr/>
        </p:nvGrpSpPr>
        <p:grpSpPr>
          <a:xfrm>
            <a:off x="10136822" y="5014595"/>
            <a:ext cx="1805940" cy="342265"/>
            <a:chOff x="5278" y="3501"/>
            <a:chExt cx="2844" cy="539"/>
          </a:xfrm>
        </p:grpSpPr>
        <p:pic>
          <p:nvPicPr>
            <p:cNvPr id="52" name="图片 51"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53" name="文本框 52"/>
            <p:cNvSpPr txBox="1"/>
            <p:nvPr/>
          </p:nvSpPr>
          <p:spPr>
            <a:xfrm>
              <a:off x="5817" y="3553"/>
              <a:ext cx="2305"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CFD</a:t>
              </a:r>
            </a:p>
          </p:txBody>
        </p:sp>
      </p:grpSp>
      <p:grpSp>
        <p:nvGrpSpPr>
          <p:cNvPr id="54" name="组合 53"/>
          <p:cNvGrpSpPr/>
          <p:nvPr/>
        </p:nvGrpSpPr>
        <p:grpSpPr>
          <a:xfrm>
            <a:off x="8467407" y="4988877"/>
            <a:ext cx="1704975" cy="373380"/>
            <a:chOff x="13730" y="4090"/>
            <a:chExt cx="2685" cy="588"/>
          </a:xfrm>
        </p:grpSpPr>
        <p:pic>
          <p:nvPicPr>
            <p:cNvPr id="55" name="图片 54" descr="31393935333132353b31393939353539363bd0f2bac53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730" y="4090"/>
              <a:ext cx="588" cy="588"/>
            </a:xfrm>
            <a:prstGeom prst="rect">
              <a:avLst/>
            </a:prstGeom>
          </p:spPr>
        </p:pic>
        <p:sp>
          <p:nvSpPr>
            <p:cNvPr id="56" name="文本框 55"/>
            <p:cNvSpPr txBox="1"/>
            <p:nvPr/>
          </p:nvSpPr>
          <p:spPr>
            <a:xfrm>
              <a:off x="14318" y="4167"/>
              <a:ext cx="2097"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IETM</a:t>
              </a: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工具</a:t>
              </a:r>
            </a:p>
          </p:txBody>
        </p:sp>
      </p:grpSp>
      <p:grpSp>
        <p:nvGrpSpPr>
          <p:cNvPr id="57" name="组合 56"/>
          <p:cNvGrpSpPr/>
          <p:nvPr/>
        </p:nvGrpSpPr>
        <p:grpSpPr>
          <a:xfrm>
            <a:off x="6964997" y="5004752"/>
            <a:ext cx="1704975" cy="373380"/>
            <a:chOff x="13730" y="4090"/>
            <a:chExt cx="2685" cy="588"/>
          </a:xfrm>
        </p:grpSpPr>
        <p:pic>
          <p:nvPicPr>
            <p:cNvPr id="58" name="图片 57" descr="31393935333132353b31393939353539363bd0f2bac53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730" y="4090"/>
              <a:ext cx="588" cy="588"/>
            </a:xfrm>
            <a:prstGeom prst="rect">
              <a:avLst/>
            </a:prstGeom>
          </p:spPr>
        </p:pic>
        <p:sp>
          <p:nvSpPr>
            <p:cNvPr id="59" name="文本框 58"/>
            <p:cNvSpPr txBox="1"/>
            <p:nvPr/>
          </p:nvSpPr>
          <p:spPr>
            <a:xfrm>
              <a:off x="14318" y="4167"/>
              <a:ext cx="2097"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产品定义</a:t>
              </a:r>
            </a:p>
          </p:txBody>
        </p:sp>
      </p:grpSp>
      <p:grpSp>
        <p:nvGrpSpPr>
          <p:cNvPr id="60" name="组合 59"/>
          <p:cNvGrpSpPr/>
          <p:nvPr/>
        </p:nvGrpSpPr>
        <p:grpSpPr>
          <a:xfrm>
            <a:off x="5016817" y="4988877"/>
            <a:ext cx="1704975" cy="373380"/>
            <a:chOff x="13730" y="4090"/>
            <a:chExt cx="2685" cy="588"/>
          </a:xfrm>
        </p:grpSpPr>
        <p:pic>
          <p:nvPicPr>
            <p:cNvPr id="61" name="图片 60" descr="31393935333132353b31393939353539363bd0f2bac53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730" y="4090"/>
              <a:ext cx="588" cy="588"/>
            </a:xfrm>
            <a:prstGeom prst="rect">
              <a:avLst/>
            </a:prstGeom>
          </p:spPr>
        </p:pic>
        <p:sp>
          <p:nvSpPr>
            <p:cNvPr id="62" name="文本框 61"/>
            <p:cNvSpPr txBox="1"/>
            <p:nvPr/>
          </p:nvSpPr>
          <p:spPr>
            <a:xfrm>
              <a:off x="14318" y="4167"/>
              <a:ext cx="2097"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产品设计与仿真</a:t>
              </a:r>
            </a:p>
          </p:txBody>
        </p:sp>
      </p:grpSp>
      <p:grpSp>
        <p:nvGrpSpPr>
          <p:cNvPr id="63" name="组合 62"/>
          <p:cNvGrpSpPr/>
          <p:nvPr/>
        </p:nvGrpSpPr>
        <p:grpSpPr>
          <a:xfrm>
            <a:off x="7393305" y="4578350"/>
            <a:ext cx="1825625" cy="337820"/>
            <a:chOff x="13730" y="4090"/>
            <a:chExt cx="2685" cy="588"/>
          </a:xfrm>
        </p:grpSpPr>
        <p:pic>
          <p:nvPicPr>
            <p:cNvPr id="64" name="图片 63" descr="31393935333132353b31393939353539363bd0f2bac53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730" y="4090"/>
              <a:ext cx="588" cy="588"/>
            </a:xfrm>
            <a:prstGeom prst="rect">
              <a:avLst/>
            </a:prstGeom>
          </p:spPr>
        </p:pic>
        <p:sp>
          <p:nvSpPr>
            <p:cNvPr id="65" name="文本框 64"/>
            <p:cNvSpPr txBox="1"/>
            <p:nvPr/>
          </p:nvSpPr>
          <p:spPr>
            <a:xfrm>
              <a:off x="14318" y="4167"/>
              <a:ext cx="2097" cy="4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工装设计与制造</a:t>
              </a:r>
            </a:p>
          </p:txBody>
        </p:sp>
      </p:grpSp>
      <p:grpSp>
        <p:nvGrpSpPr>
          <p:cNvPr id="66" name="组合 65"/>
          <p:cNvGrpSpPr/>
          <p:nvPr/>
        </p:nvGrpSpPr>
        <p:grpSpPr>
          <a:xfrm>
            <a:off x="9110345" y="4538980"/>
            <a:ext cx="1961515" cy="373380"/>
            <a:chOff x="13730" y="4090"/>
            <a:chExt cx="3089" cy="588"/>
          </a:xfrm>
        </p:grpSpPr>
        <p:pic>
          <p:nvPicPr>
            <p:cNvPr id="67" name="图片 66" descr="31393935333132353b31393939353539363bd0f2bac53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730" y="4090"/>
              <a:ext cx="588" cy="588"/>
            </a:xfrm>
            <a:prstGeom prst="rect">
              <a:avLst/>
            </a:prstGeom>
          </p:spPr>
        </p:pic>
        <p:sp>
          <p:nvSpPr>
            <p:cNvPr id="68" name="文本框 67"/>
            <p:cNvSpPr txBox="1"/>
            <p:nvPr/>
          </p:nvSpPr>
          <p:spPr>
            <a:xfrm>
              <a:off x="14318" y="4167"/>
              <a:ext cx="2501" cy="4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生产线设计与仿真</a:t>
              </a:r>
            </a:p>
          </p:txBody>
        </p:sp>
      </p:grpSp>
      <p:grpSp>
        <p:nvGrpSpPr>
          <p:cNvPr id="69" name="组合 68"/>
          <p:cNvGrpSpPr/>
          <p:nvPr/>
        </p:nvGrpSpPr>
        <p:grpSpPr>
          <a:xfrm>
            <a:off x="7325995" y="1229360"/>
            <a:ext cx="1866900" cy="368935"/>
            <a:chOff x="13730" y="4090"/>
            <a:chExt cx="2685" cy="588"/>
          </a:xfrm>
        </p:grpSpPr>
        <p:pic>
          <p:nvPicPr>
            <p:cNvPr id="70" name="图片 69" descr="31393935333132353b31393939353539363bd0f2bac53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730" y="4090"/>
              <a:ext cx="588" cy="588"/>
            </a:xfrm>
            <a:prstGeom prst="rect">
              <a:avLst/>
            </a:prstGeom>
          </p:spPr>
        </p:pic>
        <p:sp>
          <p:nvSpPr>
            <p:cNvPr id="71" name="文本框 70"/>
            <p:cNvSpPr txBox="1"/>
            <p:nvPr/>
          </p:nvSpPr>
          <p:spPr>
            <a:xfrm>
              <a:off x="14318" y="4167"/>
              <a:ext cx="2097" cy="4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应用国外为主</a:t>
              </a:r>
            </a:p>
          </p:txBody>
        </p:sp>
      </p:grpSp>
      <p:grpSp>
        <p:nvGrpSpPr>
          <p:cNvPr id="72" name="组合 71"/>
          <p:cNvGrpSpPr/>
          <p:nvPr/>
        </p:nvGrpSpPr>
        <p:grpSpPr>
          <a:xfrm>
            <a:off x="3449955" y="1218565"/>
            <a:ext cx="1934210" cy="415290"/>
            <a:chOff x="5278" y="3501"/>
            <a:chExt cx="2844" cy="539"/>
          </a:xfrm>
        </p:grpSpPr>
        <p:pic>
          <p:nvPicPr>
            <p:cNvPr id="73" name="图片 72" descr="31393935333132353b31393939353539343bd0f2bac53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78" y="3501"/>
              <a:ext cx="539" cy="539"/>
            </a:xfrm>
            <a:prstGeom prst="rect">
              <a:avLst/>
            </a:prstGeom>
          </p:spPr>
        </p:pic>
        <p:sp>
          <p:nvSpPr>
            <p:cNvPr id="74" name="文本框 73"/>
            <p:cNvSpPr txBox="1"/>
            <p:nvPr/>
          </p:nvSpPr>
          <p:spPr>
            <a:xfrm>
              <a:off x="5817" y="3553"/>
              <a:ext cx="2305" cy="3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并行使用</a:t>
              </a:r>
            </a:p>
          </p:txBody>
        </p:sp>
      </p:grpSp>
      <p:grpSp>
        <p:nvGrpSpPr>
          <p:cNvPr id="75" name="组合 74"/>
          <p:cNvGrpSpPr/>
          <p:nvPr/>
        </p:nvGrpSpPr>
        <p:grpSpPr>
          <a:xfrm>
            <a:off x="5399405" y="1218565"/>
            <a:ext cx="1756410" cy="394335"/>
            <a:chOff x="6493" y="4091"/>
            <a:chExt cx="2562" cy="513"/>
          </a:xfrm>
        </p:grpSpPr>
        <p:pic>
          <p:nvPicPr>
            <p:cNvPr id="76" name="图片 75" descr="31393935333132353b31393939353539353bd0f2bac532"/>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493" y="4091"/>
              <a:ext cx="513" cy="513"/>
            </a:xfrm>
            <a:prstGeom prst="rect">
              <a:avLst/>
            </a:prstGeom>
          </p:spPr>
        </p:pic>
        <p:sp>
          <p:nvSpPr>
            <p:cNvPr id="77" name="文本框 76"/>
            <p:cNvSpPr txBox="1"/>
            <p:nvPr/>
          </p:nvSpPr>
          <p:spPr>
            <a:xfrm>
              <a:off x="7006" y="4150"/>
              <a:ext cx="2049" cy="3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应用国产为主</a:t>
              </a:r>
            </a:p>
          </p:txBody>
        </p:sp>
      </p:grpSp>
      <p:cxnSp>
        <p:nvCxnSpPr>
          <p:cNvPr id="78" name="曲线连接符 77"/>
          <p:cNvCxnSpPr/>
          <p:nvPr/>
        </p:nvCxnSpPr>
        <p:spPr>
          <a:xfrm rot="5400000">
            <a:off x="4520565" y="2344420"/>
            <a:ext cx="3547745" cy="2925445"/>
          </a:xfrm>
          <a:prstGeom prst="curvedConnector3">
            <a:avLst>
              <a:gd name="adj1" fmla="val 50009"/>
            </a:avLst>
          </a:prstGeom>
        </p:spPr>
        <p:style>
          <a:lnRef idx="1">
            <a:schemeClr val="dk1"/>
          </a:lnRef>
          <a:fillRef idx="0">
            <a:schemeClr val="dk1"/>
          </a:fillRef>
          <a:effectRef idx="0">
            <a:schemeClr val="dk1"/>
          </a:effectRef>
          <a:fontRef idx="minor">
            <a:schemeClr val="tx1"/>
          </a:fontRef>
        </p:style>
      </p:cxnSp>
      <p:sp>
        <p:nvSpPr>
          <p:cNvPr id="79" name="文本框 78"/>
          <p:cNvSpPr txBox="1"/>
          <p:nvPr/>
        </p:nvSpPr>
        <p:spPr>
          <a:xfrm>
            <a:off x="6468745" y="2136775"/>
            <a:ext cx="7918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自主</a:t>
            </a:r>
          </a:p>
        </p:txBody>
      </p:sp>
      <p:sp>
        <p:nvSpPr>
          <p:cNvPr id="80" name="文本框 79"/>
          <p:cNvSpPr txBox="1"/>
          <p:nvPr/>
        </p:nvSpPr>
        <p:spPr>
          <a:xfrm>
            <a:off x="7552690" y="3014980"/>
            <a:ext cx="93472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国外</a:t>
            </a:r>
          </a:p>
        </p:txBody>
      </p:sp>
      <p:cxnSp>
        <p:nvCxnSpPr>
          <p:cNvPr id="81" name="直接箭头连接符 80"/>
          <p:cNvCxnSpPr/>
          <p:nvPr/>
        </p:nvCxnSpPr>
        <p:spPr>
          <a:xfrm flipH="1" flipV="1">
            <a:off x="7150100" y="2604770"/>
            <a:ext cx="335915" cy="3365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83" name="直接箭头连接符 82"/>
          <p:cNvCxnSpPr/>
          <p:nvPr/>
        </p:nvCxnSpPr>
        <p:spPr>
          <a:xfrm>
            <a:off x="7305040" y="3232150"/>
            <a:ext cx="233680" cy="23368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35496" y="372224"/>
            <a:ext cx="5752445"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航空产品工业软件研制现状</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261421"/>
            <a:chOff x="0" y="0"/>
            <a:chExt cx="12192000" cy="6261421"/>
          </a:xfrm>
        </p:grpSpPr>
        <p:pic>
          <p:nvPicPr>
            <p:cNvPr id="8" name="图片 7"/>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pic>
        <p:nvPicPr>
          <p:cNvPr id="5" name="Picture 4" descr="bk1"/>
          <p:cNvPicPr>
            <a:picLocks noChangeAspect="1" noChangeArrowheads="1"/>
          </p:cNvPicPr>
          <p:nvPr/>
        </p:nvPicPr>
        <p:blipFill rotWithShape="1">
          <a:blip r:embed="rId5"/>
          <a:srcRect t="18300" b="4827"/>
          <a:stretch>
            <a:fillRect/>
          </a:stretch>
        </p:blipFill>
        <p:spPr bwMode="auto">
          <a:xfrm>
            <a:off x="0" y="1195552"/>
            <a:ext cx="12192000" cy="5662448"/>
          </a:xfrm>
          <a:prstGeom prst="rect">
            <a:avLst/>
          </a:prstGeom>
          <a:noFill/>
          <a:ln w="9525">
            <a:noFill/>
            <a:miter lim="800000"/>
            <a:headEnd/>
            <a:tailEnd/>
          </a:ln>
        </p:spPr>
      </p:pic>
      <p:pic>
        <p:nvPicPr>
          <p:cNvPr id="11" name="图片 10"/>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a:off x="7348251" y="731904"/>
            <a:ext cx="5280597" cy="5280597"/>
          </a:xfrm>
          <a:prstGeom prst="rect">
            <a:avLst/>
          </a:prstGeom>
        </p:spPr>
      </p:pic>
      <p:sp>
        <p:nvSpPr>
          <p:cNvPr id="2" name="矩形 1"/>
          <p:cNvSpPr/>
          <p:nvPr/>
        </p:nvSpPr>
        <p:spPr>
          <a:xfrm>
            <a:off x="882899" y="2225292"/>
            <a:ext cx="10739573" cy="1014730"/>
          </a:xfrm>
          <a:prstGeom prst="rect">
            <a:avLst/>
          </a:prstGeom>
        </p:spPr>
        <p:txBody>
          <a:bodyPr wrap="square">
            <a:spAutoFit/>
          </a:bodyPr>
          <a:lstStyle/>
          <a:p>
            <a:pPr algn="ctr" eaLnBrk="0" hangingPunct="0">
              <a:spcBef>
                <a:spcPct val="20000"/>
              </a:spcBef>
              <a:spcAft>
                <a:spcPts val="0"/>
              </a:spcAft>
              <a:buClr>
                <a:srgbClr val="008000"/>
              </a:buClr>
              <a:buSzPct val="90000"/>
              <a:buFontTx/>
              <a:defRPr/>
            </a:pPr>
            <a:r>
              <a:rPr lang="en-US" altLang="zh-CN" sz="5400" b="1" dirty="0">
                <a:ln w="0">
                  <a:noFill/>
                </a:ln>
                <a:solidFill>
                  <a:schemeClr val="accent1"/>
                </a:solidFill>
                <a:latin typeface="黑体" panose="02010609060101010101" pitchFamily="49" charset="-122"/>
                <a:ea typeface="黑体" panose="02010609060101010101" pitchFamily="49" charset="-122"/>
              </a:rPr>
              <a:t>3</a:t>
            </a:r>
            <a:r>
              <a:rPr lang="zh-CN" altLang="en-US" sz="5400" b="1" dirty="0">
                <a:ln w="0">
                  <a:noFill/>
                </a:ln>
                <a:solidFill>
                  <a:schemeClr val="accent1"/>
                </a:solidFill>
                <a:latin typeface="黑体" panose="02010609060101010101" pitchFamily="49" charset="-122"/>
                <a:ea typeface="黑体" panose="02010609060101010101" pitchFamily="49" charset="-122"/>
              </a:rPr>
              <a:t>  </a:t>
            </a:r>
            <a:r>
              <a:rPr lang="zh-CN" altLang="en-US" sz="6000" b="1" noProof="0" dirty="0">
                <a:ln w="0">
                  <a:noFill/>
                </a:ln>
                <a:solidFill>
                  <a:srgbClr val="4472C4"/>
                </a:solidFill>
                <a:effectLst/>
                <a:uLnTx/>
                <a:uFillTx/>
                <a:latin typeface="黑体" panose="02010609060101010101" pitchFamily="49" charset="-122"/>
                <a:ea typeface="黑体" panose="02010609060101010101" pitchFamily="49" charset="-122"/>
              </a:rPr>
              <a:t>工业软件研制问题分析</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5496" y="383540"/>
            <a:ext cx="10239643"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工业软件分析（</a:t>
            </a:r>
            <a:r>
              <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1</a:t>
            </a: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p>
        </p:txBody>
      </p:sp>
      <p:sp>
        <p:nvSpPr>
          <p:cNvPr id="13" name="Freeform 3"/>
          <p:cNvSpPr/>
          <p:nvPr/>
        </p:nvSpPr>
        <p:spPr>
          <a:xfrm>
            <a:off x="4490516" y="2177276"/>
            <a:ext cx="2980603" cy="1332865"/>
          </a:xfrm>
          <a:custGeom>
            <a:avLst/>
            <a:gdLst>
              <a:gd name="connsiteX0" fmla="*/ 0 w 2638425"/>
              <a:gd name="connsiteY0" fmla="*/ 1332865 h 1332865"/>
              <a:gd name="connsiteX1" fmla="*/ 2638425 w 2638425"/>
              <a:gd name="connsiteY1" fmla="*/ 1332865 h 1332865"/>
              <a:gd name="connsiteX2" fmla="*/ 2638425 w 2638425"/>
              <a:gd name="connsiteY2" fmla="*/ 0 h 1332865"/>
              <a:gd name="connsiteX3" fmla="*/ 0 w 2638425"/>
              <a:gd name="connsiteY3" fmla="*/ 0 h 1332865"/>
              <a:gd name="connsiteX4" fmla="*/ 0 w 2638425"/>
              <a:gd name="connsiteY4" fmla="*/ 1332865 h 13328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1332865">
                <a:moveTo>
                  <a:pt x="0" y="1332865"/>
                </a:moveTo>
                <a:lnTo>
                  <a:pt x="2638425" y="1332865"/>
                </a:lnTo>
                <a:lnTo>
                  <a:pt x="2638425" y="0"/>
                </a:lnTo>
                <a:lnTo>
                  <a:pt x="0" y="0"/>
                </a:lnTo>
                <a:lnTo>
                  <a:pt x="0" y="1332865"/>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工业软件需要机械、电子、光学、声学、电磁学、流体、热处理等众多专业的知识和经验</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p:txBody>
      </p:sp>
      <p:sp>
        <p:nvSpPr>
          <p:cNvPr id="14" name="Freeform 3"/>
          <p:cNvSpPr/>
          <p:nvPr/>
        </p:nvSpPr>
        <p:spPr>
          <a:xfrm>
            <a:off x="4490516" y="1793101"/>
            <a:ext cx="2980603" cy="384175"/>
          </a:xfrm>
          <a:custGeom>
            <a:avLst/>
            <a:gdLst>
              <a:gd name="connsiteX0" fmla="*/ 0 w 2638425"/>
              <a:gd name="connsiteY0" fmla="*/ 384175 h 384175"/>
              <a:gd name="connsiteX1" fmla="*/ 2638425 w 2638425"/>
              <a:gd name="connsiteY1" fmla="*/ 384175 h 384175"/>
              <a:gd name="connsiteX2" fmla="*/ 2638425 w 2638425"/>
              <a:gd name="connsiteY2" fmla="*/ 0 h 384175"/>
              <a:gd name="connsiteX3" fmla="*/ 0 w 2638425"/>
              <a:gd name="connsiteY3" fmla="*/ 0 h 384175"/>
              <a:gd name="connsiteX4" fmla="*/ 0 w 2638425"/>
              <a:gd name="connsiteY4" fmla="*/ 384175 h 3841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384175">
                <a:moveTo>
                  <a:pt x="0" y="384175"/>
                </a:moveTo>
                <a:lnTo>
                  <a:pt x="2638425" y="384175"/>
                </a:lnTo>
                <a:lnTo>
                  <a:pt x="2638425" y="0"/>
                </a:lnTo>
                <a:lnTo>
                  <a:pt x="0" y="0"/>
                </a:lnTo>
                <a:lnTo>
                  <a:pt x="0" y="384175"/>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专业种类繁多</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Freeform 3"/>
          <p:cNvSpPr/>
          <p:nvPr/>
        </p:nvSpPr>
        <p:spPr>
          <a:xfrm>
            <a:off x="1178641" y="4561064"/>
            <a:ext cx="2980603" cy="1332864"/>
          </a:xfrm>
          <a:custGeom>
            <a:avLst/>
            <a:gdLst>
              <a:gd name="connsiteX0" fmla="*/ 0 w 2638425"/>
              <a:gd name="connsiteY0" fmla="*/ 1332864 h 1332864"/>
              <a:gd name="connsiteX1" fmla="*/ 2638425 w 2638425"/>
              <a:gd name="connsiteY1" fmla="*/ 1332864 h 1332864"/>
              <a:gd name="connsiteX2" fmla="*/ 2638425 w 2638425"/>
              <a:gd name="connsiteY2" fmla="*/ 0 h 1332864"/>
              <a:gd name="connsiteX3" fmla="*/ 0 w 2638425"/>
              <a:gd name="connsiteY3" fmla="*/ 0 h 1332864"/>
              <a:gd name="connsiteX4" fmla="*/ 0 w 2638425"/>
              <a:gd name="connsiteY4" fmla="*/ 1332864 h 13328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1332864">
                <a:moveTo>
                  <a:pt x="0" y="1332864"/>
                </a:moveTo>
                <a:lnTo>
                  <a:pt x="2638425" y="1332864"/>
                </a:lnTo>
                <a:lnTo>
                  <a:pt x="2638425" y="0"/>
                </a:lnTo>
                <a:lnTo>
                  <a:pt x="0" y="0"/>
                </a:lnTo>
                <a:lnTo>
                  <a:pt x="0" y="1332864"/>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300"/>
              </a:lnSpc>
              <a:spcBef>
                <a:spcPts val="0"/>
              </a:spcBef>
              <a:spcAft>
                <a:spcPts val="0"/>
              </a:spcAft>
              <a:buClrTx/>
              <a:buSzTx/>
              <a:buFontTx/>
              <a:buNone/>
              <a:tabLst>
                <a:tab pos="215900" algn="l"/>
                <a:tab pos="254000" algn="l"/>
                <a:tab pos="330200" algn="l"/>
                <a:tab pos="431800" algn="l"/>
                <a:tab pos="520700" algn="l"/>
                <a:tab pos="533400" algn="l"/>
                <a:tab pos="685800" algn="l"/>
                <a:tab pos="749300" algn="l"/>
              </a:tabLst>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环节：研发、生产、营销、运维、供应链管理</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a:p>
            <a:pPr marL="0" marR="0" lvl="0" indent="0" algn="l" defTabSz="914400" rtl="0" eaLnBrk="1" fontAlgn="auto" latinLnBrk="0" hangingPunct="1">
              <a:lnSpc>
                <a:spcPts val="2000"/>
              </a:lnSpc>
              <a:spcBef>
                <a:spcPts val="0"/>
              </a:spcBef>
              <a:spcAft>
                <a:spcPts val="0"/>
              </a:spcAft>
              <a:buClrTx/>
              <a:buSzTx/>
              <a:buFontTx/>
              <a:buNone/>
              <a:tabLst>
                <a:tab pos="215900" algn="l"/>
                <a:tab pos="254000" algn="l"/>
                <a:tab pos="330200" algn="l"/>
                <a:tab pos="431800" algn="l"/>
                <a:tab pos="520700" algn="l"/>
                <a:tab pos="533400" algn="l"/>
                <a:tab pos="685800" algn="l"/>
                <a:tab pos="749300" algn="l"/>
              </a:tabLst>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设备：生产、实施、测量</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测试、仪器仪表</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Freeform 3"/>
          <p:cNvSpPr/>
          <p:nvPr/>
        </p:nvSpPr>
        <p:spPr>
          <a:xfrm>
            <a:off x="1178641" y="4176890"/>
            <a:ext cx="2980603" cy="384175"/>
          </a:xfrm>
          <a:custGeom>
            <a:avLst/>
            <a:gdLst>
              <a:gd name="connsiteX0" fmla="*/ 0 w 2638425"/>
              <a:gd name="connsiteY0" fmla="*/ 384175 h 384175"/>
              <a:gd name="connsiteX1" fmla="*/ 2638425 w 2638425"/>
              <a:gd name="connsiteY1" fmla="*/ 384175 h 384175"/>
              <a:gd name="connsiteX2" fmla="*/ 2638425 w 2638425"/>
              <a:gd name="connsiteY2" fmla="*/ 0 h 384175"/>
              <a:gd name="connsiteX3" fmla="*/ 0 w 2638425"/>
              <a:gd name="connsiteY3" fmla="*/ 0 h 384175"/>
              <a:gd name="connsiteX4" fmla="*/ 0 w 2638425"/>
              <a:gd name="connsiteY4" fmla="*/ 384175 h 3841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384175">
                <a:moveTo>
                  <a:pt x="0" y="384175"/>
                </a:moveTo>
                <a:lnTo>
                  <a:pt x="2638425" y="384175"/>
                </a:lnTo>
                <a:lnTo>
                  <a:pt x="2638425" y="0"/>
                </a:lnTo>
                <a:lnTo>
                  <a:pt x="0" y="0"/>
                </a:lnTo>
                <a:lnTo>
                  <a:pt x="0" y="384175"/>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3200"/>
              </a:lnSpc>
              <a:spcBef>
                <a:spcPts val="0"/>
              </a:spcBef>
              <a:spcAft>
                <a:spcPts val="0"/>
              </a:spcAft>
              <a:buClrTx/>
              <a:buSzTx/>
              <a:buFontTx/>
              <a:buNone/>
              <a:tabLst>
                <a:tab pos="215900" algn="l"/>
                <a:tab pos="254000" algn="l"/>
                <a:tab pos="330200" algn="l"/>
                <a:tab pos="431800" algn="l"/>
                <a:tab pos="520700" algn="l"/>
                <a:tab pos="533400" algn="l"/>
                <a:tab pos="685800" algn="l"/>
                <a:tab pos="749300" algn="l"/>
              </a:tabLst>
              <a:defRPr/>
            </a:pPr>
            <a:r>
              <a:rPr kumimoji="0" lang="en-US" altLang="zh-CN" sz="20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生产过程复杂</a:t>
            </a:r>
            <a:endPar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3"/>
          <p:cNvSpPr/>
          <p:nvPr/>
        </p:nvSpPr>
        <p:spPr>
          <a:xfrm>
            <a:off x="4490515" y="4561066"/>
            <a:ext cx="2980603" cy="1332864"/>
          </a:xfrm>
          <a:custGeom>
            <a:avLst/>
            <a:gdLst>
              <a:gd name="connsiteX0" fmla="*/ 0 w 2638425"/>
              <a:gd name="connsiteY0" fmla="*/ 1332864 h 1332864"/>
              <a:gd name="connsiteX1" fmla="*/ 2638425 w 2638425"/>
              <a:gd name="connsiteY1" fmla="*/ 1332864 h 1332864"/>
              <a:gd name="connsiteX2" fmla="*/ 2638425 w 2638425"/>
              <a:gd name="connsiteY2" fmla="*/ 0 h 1332864"/>
              <a:gd name="connsiteX3" fmla="*/ 0 w 2638425"/>
              <a:gd name="connsiteY3" fmla="*/ 0 h 1332864"/>
              <a:gd name="connsiteX4" fmla="*/ 0 w 2638425"/>
              <a:gd name="connsiteY4" fmla="*/ 1332864 h 13328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1332864">
                <a:moveTo>
                  <a:pt x="0" y="1332864"/>
                </a:moveTo>
                <a:lnTo>
                  <a:pt x="2638425" y="1332864"/>
                </a:lnTo>
                <a:lnTo>
                  <a:pt x="2638425" y="0"/>
                </a:lnTo>
                <a:lnTo>
                  <a:pt x="0" y="0"/>
                </a:lnTo>
                <a:lnTo>
                  <a:pt x="0" y="1332864"/>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200"/>
              </a:lnSpc>
              <a:spcBef>
                <a:spcPts val="0"/>
              </a:spcBef>
              <a:spcAft>
                <a:spcPts val="0"/>
              </a:spcAft>
              <a:buClrTx/>
              <a:buSzTx/>
              <a:buFontTx/>
              <a:buNone/>
              <a:tabLst>
                <a:tab pos="38100" algn="l"/>
                <a:tab pos="50800" algn="l"/>
                <a:tab pos="63500" algn="l"/>
                <a:tab pos="203200" algn="l"/>
                <a:tab pos="584200" algn="l"/>
                <a:tab pos="1016000" algn="l"/>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波音</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747</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由</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6</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个国家</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16500</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家大中小企业协作生产</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p:txBody>
      </p:sp>
      <p:sp>
        <p:nvSpPr>
          <p:cNvPr id="20" name="Freeform 3"/>
          <p:cNvSpPr/>
          <p:nvPr/>
        </p:nvSpPr>
        <p:spPr>
          <a:xfrm>
            <a:off x="4490516" y="4176891"/>
            <a:ext cx="2980603" cy="384175"/>
          </a:xfrm>
          <a:custGeom>
            <a:avLst/>
            <a:gdLst>
              <a:gd name="connsiteX0" fmla="*/ 0 w 2638425"/>
              <a:gd name="connsiteY0" fmla="*/ 384175 h 384175"/>
              <a:gd name="connsiteX1" fmla="*/ 2638425 w 2638425"/>
              <a:gd name="connsiteY1" fmla="*/ 384175 h 384175"/>
              <a:gd name="connsiteX2" fmla="*/ 2638425 w 2638425"/>
              <a:gd name="connsiteY2" fmla="*/ 0 h 384175"/>
              <a:gd name="connsiteX3" fmla="*/ 0 w 2638425"/>
              <a:gd name="connsiteY3" fmla="*/ 0 h 384175"/>
              <a:gd name="connsiteX4" fmla="*/ 0 w 2638425"/>
              <a:gd name="connsiteY4" fmla="*/ 384175 h 3841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384175">
                <a:moveTo>
                  <a:pt x="0" y="384175"/>
                </a:moveTo>
                <a:lnTo>
                  <a:pt x="2638425" y="384175"/>
                </a:lnTo>
                <a:lnTo>
                  <a:pt x="2638425" y="0"/>
                </a:lnTo>
                <a:lnTo>
                  <a:pt x="0" y="0"/>
                </a:lnTo>
                <a:lnTo>
                  <a:pt x="0" y="384175"/>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厂家协作困难</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TextBox 1"/>
          <p:cNvSpPr txBox="1"/>
          <p:nvPr/>
        </p:nvSpPr>
        <p:spPr>
          <a:xfrm>
            <a:off x="1499618" y="2271755"/>
            <a:ext cx="52435" cy="260777"/>
          </a:xfrm>
          <a:prstGeom prst="rect">
            <a:avLst/>
          </a:prstGeom>
          <a:noFill/>
        </p:spPr>
        <p:txBody>
          <a:bodyPr wrap="square" lIns="0" tIns="0" rIns="0" rtlCol="0">
            <a:spAutoFit/>
          </a:bodyPr>
          <a:lstStyle/>
          <a:p>
            <a:pPr marL="0" marR="0" lvl="0" indent="0" algn="l" defTabSz="914400" rtl="0" eaLnBrk="1" fontAlgn="auto" latinLnBrk="0" hangingPunct="1">
              <a:lnSpc>
                <a:spcPts val="2200"/>
              </a:lnSpc>
              <a:spcBef>
                <a:spcPts val="0"/>
              </a:spcBef>
              <a:spcAft>
                <a:spcPts val="0"/>
              </a:spcAft>
              <a:buClrTx/>
              <a:buSzTx/>
              <a:buFontTx/>
              <a:buNone/>
              <a:tabLst>
                <a:tab pos="215900" algn="l"/>
                <a:tab pos="254000" algn="l"/>
                <a:tab pos="330200" algn="l"/>
                <a:tab pos="431800" algn="l"/>
                <a:tab pos="520700" algn="l"/>
                <a:tab pos="533400" algn="l"/>
                <a:tab pos="685800" algn="l"/>
                <a:tab pos="749300" algn="l"/>
              </a:tabLst>
              <a:defRPr/>
            </a:pPr>
            <a:endParaRPr kumimoji="0" lang="en-US" altLang="zh-CN" sz="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Freeform 3"/>
          <p:cNvSpPr/>
          <p:nvPr/>
        </p:nvSpPr>
        <p:spPr>
          <a:xfrm>
            <a:off x="7802389" y="2177277"/>
            <a:ext cx="2980603" cy="1332865"/>
          </a:xfrm>
          <a:custGeom>
            <a:avLst/>
            <a:gdLst>
              <a:gd name="connsiteX0" fmla="*/ 0 w 2638425"/>
              <a:gd name="connsiteY0" fmla="*/ 1332865 h 1332865"/>
              <a:gd name="connsiteX1" fmla="*/ 2638425 w 2638425"/>
              <a:gd name="connsiteY1" fmla="*/ 1332865 h 1332865"/>
              <a:gd name="connsiteX2" fmla="*/ 2638425 w 2638425"/>
              <a:gd name="connsiteY2" fmla="*/ 0 h 1332865"/>
              <a:gd name="connsiteX3" fmla="*/ 0 w 2638425"/>
              <a:gd name="connsiteY3" fmla="*/ 0 h 1332865"/>
              <a:gd name="connsiteX4" fmla="*/ 0 w 2638425"/>
              <a:gd name="connsiteY4" fmla="*/ 1332865 h 13328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1332865">
                <a:moveTo>
                  <a:pt x="0" y="1332865"/>
                </a:moveTo>
                <a:lnTo>
                  <a:pt x="2638425" y="1332865"/>
                </a:lnTo>
                <a:lnTo>
                  <a:pt x="2638425" y="0"/>
                </a:lnTo>
                <a:lnTo>
                  <a:pt x="0" y="0"/>
                </a:lnTo>
                <a:lnTo>
                  <a:pt x="0" y="1332865"/>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200"/>
              </a:lnSpc>
              <a:spcBef>
                <a:spcPts val="0"/>
              </a:spcBef>
              <a:spcAft>
                <a:spcPts val="0"/>
              </a:spcAft>
              <a:buClrTx/>
              <a:buSzTx/>
              <a:buFontTx/>
              <a:buNone/>
              <a:tabLst>
                <a:tab pos="50800" algn="l"/>
                <a:tab pos="101600" algn="l"/>
                <a:tab pos="152400" algn="l"/>
                <a:tab pos="254000" algn="l"/>
                <a:tab pos="1016000" algn="l"/>
                <a:tab pos="1130300" algn="l"/>
                <a:tab pos="2349500" algn="l"/>
              </a:tabLst>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服装、玩具等简单产品</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a:p>
            <a:pPr marL="0" marR="0" lvl="0" indent="0" algn="l" defTabSz="914400" rtl="0" eaLnBrk="1" fontAlgn="auto" latinLnBrk="0" hangingPunct="1">
              <a:lnSpc>
                <a:spcPts val="2200"/>
              </a:lnSpc>
              <a:spcBef>
                <a:spcPts val="0"/>
              </a:spcBef>
              <a:spcAft>
                <a:spcPts val="0"/>
              </a:spcAft>
              <a:buClrTx/>
              <a:buSzTx/>
              <a:buFontTx/>
              <a:buNone/>
              <a:tabLst>
                <a:tab pos="50800" algn="l"/>
                <a:tab pos="101600" algn="l"/>
                <a:tab pos="152400" algn="l"/>
                <a:tab pos="254000" algn="l"/>
                <a:tab pos="1016000" algn="l"/>
                <a:tab pos="1130300" algn="l"/>
                <a:tab pos="2349500" algn="l"/>
              </a:tabLst>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航空、高铁等复杂产品</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a:p>
            <a:pPr marL="0" marR="0" lvl="0" indent="0" algn="l" defTabSz="914400" rtl="0" eaLnBrk="1" fontAlgn="auto" latinLnBrk="0" hangingPunct="1">
              <a:lnSpc>
                <a:spcPts val="2100"/>
              </a:lnSpc>
              <a:spcBef>
                <a:spcPts val="0"/>
              </a:spcBef>
              <a:spcAft>
                <a:spcPts val="0"/>
              </a:spcAft>
              <a:buClrTx/>
              <a:buSzTx/>
              <a:buFontTx/>
              <a:buNone/>
              <a:tabLst>
                <a:tab pos="50800" algn="l"/>
                <a:tab pos="101600" algn="l"/>
                <a:tab pos="152400" algn="l"/>
                <a:tab pos="254000" algn="l"/>
                <a:tab pos="1016000" algn="l"/>
                <a:tab pos="1130300" algn="l"/>
                <a:tab pos="2349500" algn="l"/>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（空客</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380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有</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600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多万个零件）</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 name="Freeform 3"/>
          <p:cNvSpPr/>
          <p:nvPr/>
        </p:nvSpPr>
        <p:spPr>
          <a:xfrm>
            <a:off x="7802389" y="1793102"/>
            <a:ext cx="2980603" cy="384175"/>
          </a:xfrm>
          <a:custGeom>
            <a:avLst/>
            <a:gdLst>
              <a:gd name="connsiteX0" fmla="*/ 0 w 2638425"/>
              <a:gd name="connsiteY0" fmla="*/ 384175 h 384175"/>
              <a:gd name="connsiteX1" fmla="*/ 2638425 w 2638425"/>
              <a:gd name="connsiteY1" fmla="*/ 384175 h 384175"/>
              <a:gd name="connsiteX2" fmla="*/ 2638425 w 2638425"/>
              <a:gd name="connsiteY2" fmla="*/ 0 h 384175"/>
              <a:gd name="connsiteX3" fmla="*/ 0 w 2638425"/>
              <a:gd name="connsiteY3" fmla="*/ 0 h 384175"/>
              <a:gd name="connsiteX4" fmla="*/ 0 w 2638425"/>
              <a:gd name="connsiteY4" fmla="*/ 384175 h 3841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384175">
                <a:moveTo>
                  <a:pt x="0" y="384175"/>
                </a:moveTo>
                <a:lnTo>
                  <a:pt x="2638425" y="384175"/>
                </a:lnTo>
                <a:lnTo>
                  <a:pt x="2638425" y="0"/>
                </a:lnTo>
                <a:lnTo>
                  <a:pt x="0" y="0"/>
                </a:lnTo>
                <a:lnTo>
                  <a:pt x="0" y="384175"/>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产品复杂程度跨度大</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 name="Freeform 3"/>
          <p:cNvSpPr/>
          <p:nvPr/>
        </p:nvSpPr>
        <p:spPr>
          <a:xfrm>
            <a:off x="7802389" y="4561066"/>
            <a:ext cx="2980603" cy="1332864"/>
          </a:xfrm>
          <a:custGeom>
            <a:avLst/>
            <a:gdLst>
              <a:gd name="connsiteX0" fmla="*/ 0 w 2638425"/>
              <a:gd name="connsiteY0" fmla="*/ 1332864 h 1332864"/>
              <a:gd name="connsiteX1" fmla="*/ 2638425 w 2638425"/>
              <a:gd name="connsiteY1" fmla="*/ 1332864 h 1332864"/>
              <a:gd name="connsiteX2" fmla="*/ 2638425 w 2638425"/>
              <a:gd name="connsiteY2" fmla="*/ 0 h 1332864"/>
              <a:gd name="connsiteX3" fmla="*/ 0 w 2638425"/>
              <a:gd name="connsiteY3" fmla="*/ 0 h 1332864"/>
              <a:gd name="connsiteX4" fmla="*/ 0 w 2638425"/>
              <a:gd name="connsiteY4" fmla="*/ 1332864 h 13328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1332864">
                <a:moveTo>
                  <a:pt x="0" y="1332864"/>
                </a:moveTo>
                <a:lnTo>
                  <a:pt x="2638425" y="1332864"/>
                </a:lnTo>
                <a:lnTo>
                  <a:pt x="2638425" y="0"/>
                </a:lnTo>
                <a:lnTo>
                  <a:pt x="0" y="0"/>
                </a:lnTo>
                <a:lnTo>
                  <a:pt x="0" y="1332864"/>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tabLst>
                <a:tab pos="50800" algn="l"/>
                <a:tab pos="101600" algn="l"/>
                <a:tab pos="152400" algn="l"/>
                <a:tab pos="254000" algn="l"/>
                <a:tab pos="1016000" algn="l"/>
                <a:tab pos="1130300" algn="l"/>
                <a:tab pos="2349500" algn="l"/>
              </a:tabLst>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数据可靠性的差错可能带来成本、安全性的巨大牺牲</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p:txBody>
      </p:sp>
      <p:sp>
        <p:nvSpPr>
          <p:cNvPr id="30" name="Freeform 3"/>
          <p:cNvSpPr/>
          <p:nvPr/>
        </p:nvSpPr>
        <p:spPr>
          <a:xfrm>
            <a:off x="7802389" y="4176892"/>
            <a:ext cx="2980603" cy="384175"/>
          </a:xfrm>
          <a:custGeom>
            <a:avLst/>
            <a:gdLst>
              <a:gd name="connsiteX0" fmla="*/ 0 w 2638425"/>
              <a:gd name="connsiteY0" fmla="*/ 384175 h 384175"/>
              <a:gd name="connsiteX1" fmla="*/ 2638425 w 2638425"/>
              <a:gd name="connsiteY1" fmla="*/ 384175 h 384175"/>
              <a:gd name="connsiteX2" fmla="*/ 2638425 w 2638425"/>
              <a:gd name="connsiteY2" fmla="*/ 0 h 384175"/>
              <a:gd name="connsiteX3" fmla="*/ 0 w 2638425"/>
              <a:gd name="connsiteY3" fmla="*/ 0 h 384175"/>
              <a:gd name="connsiteX4" fmla="*/ 0 w 2638425"/>
              <a:gd name="connsiteY4" fmla="*/ 384175 h 3841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384175">
                <a:moveTo>
                  <a:pt x="0" y="384175"/>
                </a:moveTo>
                <a:lnTo>
                  <a:pt x="2638425" y="384175"/>
                </a:lnTo>
                <a:lnTo>
                  <a:pt x="2638425" y="0"/>
                </a:lnTo>
                <a:lnTo>
                  <a:pt x="0" y="0"/>
                </a:lnTo>
                <a:lnTo>
                  <a:pt x="0" y="384175"/>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2800"/>
              </a:lnSpc>
              <a:spcBef>
                <a:spcPts val="0"/>
              </a:spcBef>
              <a:spcAft>
                <a:spcPts val="0"/>
              </a:spcAft>
              <a:buClrTx/>
              <a:buSzTx/>
              <a:buFontTx/>
              <a:buNone/>
              <a:tabLst>
                <a:tab pos="50800" algn="l"/>
                <a:tab pos="101600" algn="l"/>
                <a:tab pos="152400" algn="l"/>
                <a:tab pos="254000" algn="l"/>
                <a:tab pos="1016000" algn="l"/>
                <a:tab pos="1130300" algn="l"/>
                <a:tab pos="2349500" algn="l"/>
              </a:tabLst>
              <a:defRPr/>
            </a:pPr>
            <a:r>
              <a:rPr kumimoji="0" lang="en-US" altLang="zh-CN" sz="20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实时性、可靠性要求高</a:t>
            </a:r>
            <a:endPar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Freeform 3"/>
          <p:cNvSpPr/>
          <p:nvPr/>
        </p:nvSpPr>
        <p:spPr>
          <a:xfrm>
            <a:off x="1178641" y="2177275"/>
            <a:ext cx="2980603" cy="1332865"/>
          </a:xfrm>
          <a:custGeom>
            <a:avLst/>
            <a:gdLst>
              <a:gd name="connsiteX0" fmla="*/ 0 w 2638425"/>
              <a:gd name="connsiteY0" fmla="*/ 1332865 h 1332865"/>
              <a:gd name="connsiteX1" fmla="*/ 2638425 w 2638425"/>
              <a:gd name="connsiteY1" fmla="*/ 1332865 h 1332865"/>
              <a:gd name="connsiteX2" fmla="*/ 2638425 w 2638425"/>
              <a:gd name="connsiteY2" fmla="*/ 0 h 1332865"/>
              <a:gd name="connsiteX3" fmla="*/ 0 w 2638425"/>
              <a:gd name="connsiteY3" fmla="*/ 0 h 1332865"/>
              <a:gd name="connsiteX4" fmla="*/ 0 w 2638425"/>
              <a:gd name="connsiteY4" fmla="*/ 1332865 h 13328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1332865">
                <a:moveTo>
                  <a:pt x="0" y="1332865"/>
                </a:moveTo>
                <a:lnTo>
                  <a:pt x="2638425" y="1332865"/>
                </a:lnTo>
                <a:lnTo>
                  <a:pt x="2638425" y="0"/>
                </a:lnTo>
                <a:lnTo>
                  <a:pt x="0" y="0"/>
                </a:lnTo>
                <a:lnTo>
                  <a:pt x="0" y="1332865"/>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200"/>
              </a:lnSpc>
              <a:spcBef>
                <a:spcPts val="0"/>
              </a:spcBef>
              <a:spcAft>
                <a:spcPts val="0"/>
              </a:spcAft>
              <a:buClrTx/>
              <a:buSzTx/>
              <a:buFontTx/>
              <a:buNone/>
              <a:tabLst>
                <a:tab pos="215900" algn="l"/>
                <a:tab pos="254000" algn="l"/>
                <a:tab pos="330200" algn="l"/>
                <a:tab pos="431800" algn="l"/>
                <a:tab pos="520700" algn="l"/>
                <a:tab pos="533400" algn="l"/>
                <a:tab pos="685800" algn="l"/>
                <a:tab pos="749300" algn="l"/>
              </a:tabLst>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流程行业</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离散行业</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a:p>
            <a:pPr marL="0" marR="0" lvl="0" indent="0" algn="l" defTabSz="914400" rtl="0" eaLnBrk="1" fontAlgn="auto" latinLnBrk="0" hangingPunct="1">
              <a:lnSpc>
                <a:spcPts val="2200"/>
              </a:lnSpc>
              <a:spcBef>
                <a:spcPts val="0"/>
              </a:spcBef>
              <a:spcAft>
                <a:spcPts val="0"/>
              </a:spcAft>
              <a:buClrTx/>
              <a:buSzTx/>
              <a:buFontTx/>
              <a:buNone/>
              <a:tabLst>
                <a:tab pos="215900" algn="l"/>
                <a:tab pos="254000" algn="l"/>
                <a:tab pos="330200" algn="l"/>
                <a:tab pos="431800" algn="l"/>
                <a:tab pos="520700" algn="l"/>
                <a:tab pos="533400" algn="l"/>
                <a:tab pos="685800" algn="l"/>
                <a:tab pos="749300" algn="l"/>
              </a:tabLst>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39</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个工业大类</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191</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个中类</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525</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个小类</a:t>
            </a:r>
          </a:p>
        </p:txBody>
      </p:sp>
      <p:sp>
        <p:nvSpPr>
          <p:cNvPr id="12" name="Freeform 3"/>
          <p:cNvSpPr/>
          <p:nvPr/>
        </p:nvSpPr>
        <p:spPr>
          <a:xfrm>
            <a:off x="1178641" y="1793100"/>
            <a:ext cx="2980603" cy="384175"/>
          </a:xfrm>
          <a:custGeom>
            <a:avLst/>
            <a:gdLst>
              <a:gd name="connsiteX0" fmla="*/ 0 w 2638425"/>
              <a:gd name="connsiteY0" fmla="*/ 384175 h 384175"/>
              <a:gd name="connsiteX1" fmla="*/ 2638425 w 2638425"/>
              <a:gd name="connsiteY1" fmla="*/ 384175 h 384175"/>
              <a:gd name="connsiteX2" fmla="*/ 2638425 w 2638425"/>
              <a:gd name="connsiteY2" fmla="*/ 0 h 384175"/>
              <a:gd name="connsiteX3" fmla="*/ 0 w 2638425"/>
              <a:gd name="connsiteY3" fmla="*/ 0 h 384175"/>
              <a:gd name="connsiteX4" fmla="*/ 0 w 2638425"/>
              <a:gd name="connsiteY4" fmla="*/ 384175 h 3841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8425" h="384175">
                <a:moveTo>
                  <a:pt x="0" y="384175"/>
                </a:moveTo>
                <a:lnTo>
                  <a:pt x="2638425" y="384175"/>
                </a:lnTo>
                <a:lnTo>
                  <a:pt x="2638425" y="0"/>
                </a:lnTo>
                <a:lnTo>
                  <a:pt x="0" y="0"/>
                </a:lnTo>
                <a:lnTo>
                  <a:pt x="0" y="384175"/>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行业繁杂</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TextBox 1"/>
          <p:cNvSpPr txBox="1"/>
          <p:nvPr/>
        </p:nvSpPr>
        <p:spPr>
          <a:xfrm>
            <a:off x="1626618" y="2398755"/>
            <a:ext cx="52435" cy="260777"/>
          </a:xfrm>
          <a:prstGeom prst="rect">
            <a:avLst/>
          </a:prstGeom>
          <a:noFill/>
        </p:spPr>
        <p:txBody>
          <a:bodyPr wrap="square" lIns="0" tIns="0" rIns="0" rtlCol="0">
            <a:spAutoFit/>
          </a:bodyPr>
          <a:lstStyle/>
          <a:p>
            <a:pPr marL="0" marR="0" lvl="0" indent="0" algn="l" defTabSz="914400" rtl="0" eaLnBrk="1" fontAlgn="auto" latinLnBrk="0" hangingPunct="1">
              <a:lnSpc>
                <a:spcPts val="2200"/>
              </a:lnSpc>
              <a:spcBef>
                <a:spcPts val="0"/>
              </a:spcBef>
              <a:spcAft>
                <a:spcPts val="0"/>
              </a:spcAft>
              <a:buClrTx/>
              <a:buSzTx/>
              <a:buFontTx/>
              <a:buNone/>
              <a:tabLst>
                <a:tab pos="215900" algn="l"/>
                <a:tab pos="254000" algn="l"/>
                <a:tab pos="330200" algn="l"/>
                <a:tab pos="431800" algn="l"/>
                <a:tab pos="520700" algn="l"/>
                <a:tab pos="533400" algn="l"/>
                <a:tab pos="685800" algn="l"/>
                <a:tab pos="749300" algn="l"/>
              </a:tabLst>
              <a:defRPr/>
            </a:pPr>
            <a:endParaRPr kumimoji="0" lang="en-US" altLang="zh-CN" sz="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5496" y="383540"/>
            <a:ext cx="5752445"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工业软件分析（</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2</a:t>
            </a: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13" name="Freeform 3"/>
          <p:cNvSpPr/>
          <p:nvPr/>
        </p:nvSpPr>
        <p:spPr>
          <a:xfrm>
            <a:off x="1420428" y="1856863"/>
            <a:ext cx="2580092" cy="533400"/>
          </a:xfrm>
          <a:custGeom>
            <a:avLst/>
            <a:gdLst>
              <a:gd name="connsiteX0" fmla="*/ 0 w 2438400"/>
              <a:gd name="connsiteY0" fmla="*/ 533400 h 533400"/>
              <a:gd name="connsiteX1" fmla="*/ 2438400 w 2438400"/>
              <a:gd name="connsiteY1" fmla="*/ 533400 h 533400"/>
              <a:gd name="connsiteX2" fmla="*/ 2438400 w 2438400"/>
              <a:gd name="connsiteY2" fmla="*/ 0 h 533400"/>
              <a:gd name="connsiteX3" fmla="*/ 0 w 2438400"/>
              <a:gd name="connsiteY3" fmla="*/ 0 h 533400"/>
              <a:gd name="connsiteX4" fmla="*/ 0 w 2438400"/>
              <a:gd name="connsiteY4" fmla="*/ 533400 h 533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8400" h="533400">
                <a:moveTo>
                  <a:pt x="0" y="533400"/>
                </a:moveTo>
                <a:lnTo>
                  <a:pt x="2438400" y="533400"/>
                </a:lnTo>
                <a:lnTo>
                  <a:pt x="2438400" y="0"/>
                </a:lnTo>
                <a:lnTo>
                  <a:pt x="0" y="0"/>
                </a:lnTo>
                <a:lnTo>
                  <a:pt x="0" y="533400"/>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产品线分散</a:t>
            </a:r>
            <a:endParaRPr kumimoji="0" lang="en-US" altLang="zh-CN"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Freeform 3"/>
          <p:cNvSpPr/>
          <p:nvPr/>
        </p:nvSpPr>
        <p:spPr>
          <a:xfrm>
            <a:off x="4617332" y="1856863"/>
            <a:ext cx="2604484" cy="533400"/>
          </a:xfrm>
          <a:custGeom>
            <a:avLst/>
            <a:gdLst>
              <a:gd name="connsiteX0" fmla="*/ 0 w 2438400"/>
              <a:gd name="connsiteY0" fmla="*/ 533400 h 533400"/>
              <a:gd name="connsiteX1" fmla="*/ 2438400 w 2438400"/>
              <a:gd name="connsiteY1" fmla="*/ 533400 h 533400"/>
              <a:gd name="connsiteX2" fmla="*/ 2438400 w 2438400"/>
              <a:gd name="connsiteY2" fmla="*/ 0 h 533400"/>
              <a:gd name="connsiteX3" fmla="*/ 0 w 2438400"/>
              <a:gd name="connsiteY3" fmla="*/ 0 h 533400"/>
              <a:gd name="connsiteX4" fmla="*/ 0 w 2438400"/>
              <a:gd name="connsiteY4" fmla="*/ 533400 h 533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8400" h="533400">
                <a:moveTo>
                  <a:pt x="0" y="533400"/>
                </a:moveTo>
                <a:lnTo>
                  <a:pt x="2438400" y="533400"/>
                </a:lnTo>
                <a:lnTo>
                  <a:pt x="2438400" y="0"/>
                </a:lnTo>
                <a:lnTo>
                  <a:pt x="0" y="0"/>
                </a:lnTo>
                <a:lnTo>
                  <a:pt x="0" y="533400"/>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行业异质性强</a:t>
            </a:r>
            <a:endParaRPr kumimoji="0" lang="en-US" altLang="zh-CN"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Freeform 3"/>
          <p:cNvSpPr/>
          <p:nvPr/>
        </p:nvSpPr>
        <p:spPr>
          <a:xfrm>
            <a:off x="7838629" y="1856863"/>
            <a:ext cx="2604484" cy="533400"/>
          </a:xfrm>
          <a:custGeom>
            <a:avLst/>
            <a:gdLst>
              <a:gd name="connsiteX0" fmla="*/ 0 w 2438400"/>
              <a:gd name="connsiteY0" fmla="*/ 533400 h 533400"/>
              <a:gd name="connsiteX1" fmla="*/ 2438400 w 2438400"/>
              <a:gd name="connsiteY1" fmla="*/ 533400 h 533400"/>
              <a:gd name="connsiteX2" fmla="*/ 2438400 w 2438400"/>
              <a:gd name="connsiteY2" fmla="*/ 0 h 533400"/>
              <a:gd name="connsiteX3" fmla="*/ 0 w 2438400"/>
              <a:gd name="connsiteY3" fmla="*/ 0 h 533400"/>
              <a:gd name="connsiteX4" fmla="*/ 0 w 2438400"/>
              <a:gd name="connsiteY4" fmla="*/ 533400 h 533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8400" h="533400">
                <a:moveTo>
                  <a:pt x="0" y="533400"/>
                </a:moveTo>
                <a:lnTo>
                  <a:pt x="2438400" y="533400"/>
                </a:lnTo>
                <a:lnTo>
                  <a:pt x="2438400" y="0"/>
                </a:lnTo>
                <a:lnTo>
                  <a:pt x="0" y="0"/>
                </a:lnTo>
                <a:lnTo>
                  <a:pt x="0" y="533400"/>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部署形式多样</a:t>
            </a:r>
            <a:endParaRPr kumimoji="0" lang="en-US" altLang="zh-CN"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p:txBody>
      </p:sp>
      <p:sp>
        <p:nvSpPr>
          <p:cNvPr id="16" name="Freeform 3"/>
          <p:cNvSpPr/>
          <p:nvPr/>
        </p:nvSpPr>
        <p:spPr>
          <a:xfrm>
            <a:off x="1408232" y="2390263"/>
            <a:ext cx="2592288" cy="2408386"/>
          </a:xfrm>
          <a:custGeom>
            <a:avLst/>
            <a:gdLst>
              <a:gd name="connsiteX0" fmla="*/ 0 w 2438400"/>
              <a:gd name="connsiteY0" fmla="*/ 3124200 h 3124200"/>
              <a:gd name="connsiteX1" fmla="*/ 2438400 w 2438400"/>
              <a:gd name="connsiteY1" fmla="*/ 3124200 h 3124200"/>
              <a:gd name="connsiteX2" fmla="*/ 2438400 w 2438400"/>
              <a:gd name="connsiteY2" fmla="*/ 0 h 3124200"/>
              <a:gd name="connsiteX3" fmla="*/ 0 w 2438400"/>
              <a:gd name="connsiteY3" fmla="*/ 0 h 3124200"/>
              <a:gd name="connsiteX4" fmla="*/ 0 w 2438400"/>
              <a:gd name="connsiteY4" fmla="*/ 3124200 h 3124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8400" h="3124200">
                <a:moveTo>
                  <a:pt x="0" y="3124200"/>
                </a:moveTo>
                <a:lnTo>
                  <a:pt x="2438400" y="3124200"/>
                </a:lnTo>
                <a:lnTo>
                  <a:pt x="2438400" y="0"/>
                </a:lnTo>
                <a:lnTo>
                  <a:pt x="0" y="0"/>
                </a:lnTo>
                <a:lnTo>
                  <a:pt x="0" y="312420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200"/>
              </a:lnSpc>
              <a:spcBef>
                <a:spcPts val="0"/>
              </a:spcBef>
              <a:spcAft>
                <a:spcPts val="0"/>
              </a:spcAft>
              <a:buClrTx/>
              <a:buSzTx/>
              <a:buFontTx/>
              <a:buNone/>
              <a:tabLst>
                <a:tab pos="190500" algn="l"/>
                <a:tab pos="431800" algn="l"/>
              </a:tabLst>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工业软件蕴含工业生产的业务流程和工艺</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因此可以说工业生产的工艺有多复杂</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工业软件就可以有多复杂</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
        <p:nvSpPr>
          <p:cNvPr id="17" name="Freeform 3"/>
          <p:cNvSpPr/>
          <p:nvPr/>
        </p:nvSpPr>
        <p:spPr>
          <a:xfrm>
            <a:off x="4629528" y="2390263"/>
            <a:ext cx="2592288" cy="2408386"/>
          </a:xfrm>
          <a:custGeom>
            <a:avLst/>
            <a:gdLst>
              <a:gd name="connsiteX0" fmla="*/ 0 w 2438400"/>
              <a:gd name="connsiteY0" fmla="*/ 3124200 h 3124200"/>
              <a:gd name="connsiteX1" fmla="*/ 2438400 w 2438400"/>
              <a:gd name="connsiteY1" fmla="*/ 3124200 h 3124200"/>
              <a:gd name="connsiteX2" fmla="*/ 2438400 w 2438400"/>
              <a:gd name="connsiteY2" fmla="*/ 0 h 3124200"/>
              <a:gd name="connsiteX3" fmla="*/ 0 w 2438400"/>
              <a:gd name="connsiteY3" fmla="*/ 0 h 3124200"/>
              <a:gd name="connsiteX4" fmla="*/ 0 w 2438400"/>
              <a:gd name="connsiteY4" fmla="*/ 3124200 h 3124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8400" h="3124200">
                <a:moveTo>
                  <a:pt x="0" y="3124200"/>
                </a:moveTo>
                <a:lnTo>
                  <a:pt x="2438400" y="3124200"/>
                </a:lnTo>
                <a:lnTo>
                  <a:pt x="2438400" y="0"/>
                </a:lnTo>
                <a:lnTo>
                  <a:pt x="0" y="0"/>
                </a:lnTo>
                <a:lnTo>
                  <a:pt x="0" y="312420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200"/>
              </a:lnSpc>
              <a:spcBef>
                <a:spcPts val="0"/>
              </a:spcBef>
              <a:spcAft>
                <a:spcPts val="0"/>
              </a:spcAft>
              <a:buClrTx/>
              <a:buSzTx/>
              <a:buFontTx/>
              <a:buNone/>
              <a:tabLst>
                <a:tab pos="190500" algn="l"/>
                <a:tab pos="431800" algn="l"/>
              </a:tabLst>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由于不同下游在生产制造环节往往具有不同的工艺要求，所以</a:t>
            </a:r>
            <a:r>
              <a:rPr kumimoji="0" lang="en-US" altLang="zh-CN" sz="1600" b="1"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工业软件的通用性较低</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，需要根据行业需求进行二次开发或配置</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新宋体" panose="02010609030101010101" pitchFamily="49" charset="-122"/>
              </a:rPr>
              <a:t>。</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Freeform 3"/>
          <p:cNvSpPr/>
          <p:nvPr/>
        </p:nvSpPr>
        <p:spPr>
          <a:xfrm>
            <a:off x="7838629" y="2390263"/>
            <a:ext cx="2576096" cy="2408386"/>
          </a:xfrm>
          <a:custGeom>
            <a:avLst/>
            <a:gdLst>
              <a:gd name="connsiteX0" fmla="*/ 0 w 2438400"/>
              <a:gd name="connsiteY0" fmla="*/ 3124200 h 3124200"/>
              <a:gd name="connsiteX1" fmla="*/ 2438400 w 2438400"/>
              <a:gd name="connsiteY1" fmla="*/ 3124200 h 3124200"/>
              <a:gd name="connsiteX2" fmla="*/ 2438400 w 2438400"/>
              <a:gd name="connsiteY2" fmla="*/ 0 h 3124200"/>
              <a:gd name="connsiteX3" fmla="*/ 0 w 2438400"/>
              <a:gd name="connsiteY3" fmla="*/ 0 h 3124200"/>
              <a:gd name="connsiteX4" fmla="*/ 0 w 2438400"/>
              <a:gd name="connsiteY4" fmla="*/ 3124200 h 3124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8400" h="3124200">
                <a:moveTo>
                  <a:pt x="0" y="3124200"/>
                </a:moveTo>
                <a:lnTo>
                  <a:pt x="2438400" y="3124200"/>
                </a:lnTo>
                <a:lnTo>
                  <a:pt x="2438400" y="0"/>
                </a:lnTo>
                <a:lnTo>
                  <a:pt x="0" y="0"/>
                </a:lnTo>
                <a:lnTo>
                  <a:pt x="0" y="312420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200"/>
              </a:lnSpc>
              <a:spcBef>
                <a:spcPts val="0"/>
              </a:spcBef>
              <a:spcAft>
                <a:spcPts val="0"/>
              </a:spcAft>
              <a:buClrTx/>
              <a:buSzTx/>
              <a:buFontTx/>
              <a:buNone/>
              <a:tabLst>
                <a:tab pos="190500" algn="l"/>
                <a:tab pos="431800" algn="l"/>
              </a:tabLst>
              <a:defRPr/>
            </a:pP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生产控制类工业软件需要与设备和自动化</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系统</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进行集成，嵌入式软件内嵌于设备，运营管理类软件部署方式与传统软件类似。多样的部署形式衍生出专业化服务需求</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5496" y="383540"/>
            <a:ext cx="5752445"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工业软件分析（</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3</a:t>
            </a: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sp>
        <p:nvSpPr>
          <p:cNvPr id="6" name="文本框 5"/>
          <p:cNvSpPr txBox="1"/>
          <p:nvPr/>
        </p:nvSpPr>
        <p:spPr>
          <a:xfrm>
            <a:off x="2129155" y="1167765"/>
            <a:ext cx="7590155" cy="4523105"/>
          </a:xfrm>
          <a:prstGeom prst="rect">
            <a:avLst/>
          </a:prstGeom>
          <a:noFill/>
        </p:spPr>
        <p:txBody>
          <a:bodyPr wrap="square" rtlCol="0">
            <a:spAutoFit/>
          </a:bodyPr>
          <a:lstStyle/>
          <a:p>
            <a:r>
              <a:rPr lang="zh-CN" altLang="zh-CN" sz="3200" b="1" spc="-20" dirty="0">
                <a:effectLst/>
                <a:latin typeface="宋体" panose="02010600030101010101" pitchFamily="2" charset="-122"/>
                <a:ea typeface="宋体" panose="02010600030101010101" pitchFamily="2" charset="-122"/>
                <a:cs typeface="新宋体" panose="02010609030101010101" pitchFamily="49" charset="-122"/>
                <a:sym typeface="+mn-ea"/>
              </a:rPr>
              <a:t>工业化先进程度决定了工业软件的先进程度，有多么复杂的工艺流程，就有多么复杂的工业软件。工业软件的</a:t>
            </a:r>
            <a:r>
              <a:rPr lang="zh-CN" altLang="en-US" sz="3200" b="1" dirty="0" smtClean="0">
                <a:solidFill>
                  <a:srgbClr val="FF0000"/>
                </a:solidFill>
                <a:latin typeface="微软雅黑" panose="020B0503020204020204" pitchFamily="34" charset="-122"/>
                <a:ea typeface="微软雅黑" panose="020B0503020204020204" pitchFamily="34" charset="-122"/>
                <a:sym typeface="+mn-ea"/>
              </a:rPr>
              <a:t>范围越来越广、综合化程度越来越高，规模也越来越大。</a:t>
            </a:r>
          </a:p>
          <a:p>
            <a:r>
              <a:rPr lang="zh-CN" altLang="en-US" sz="3200" b="1" dirty="0" smtClean="0">
                <a:solidFill>
                  <a:srgbClr val="FF0000"/>
                </a:solidFill>
                <a:latin typeface="微软雅黑" panose="020B0503020204020204" pitchFamily="34" charset="-122"/>
                <a:ea typeface="微软雅黑" panose="020B0503020204020204" pitchFamily="34" charset="-122"/>
                <a:sym typeface="+mn-ea"/>
              </a:rPr>
              <a:t>例如：</a:t>
            </a:r>
          </a:p>
          <a:p>
            <a:endParaRPr lang="zh-CN" altLang="en-US" sz="3200" b="1" dirty="0" smtClean="0">
              <a:solidFill>
                <a:srgbClr val="FF0000"/>
              </a:solidFill>
              <a:latin typeface="微软雅黑" panose="020B0503020204020204" pitchFamily="34" charset="-122"/>
              <a:ea typeface="微软雅黑" panose="020B0503020204020204" pitchFamily="34" charset="-122"/>
              <a:sym typeface="+mn-ea"/>
            </a:endParaRPr>
          </a:p>
          <a:p>
            <a:r>
              <a:rPr lang="en-US" altLang="zh-CN" sz="3200" b="1" dirty="0" smtClean="0">
                <a:solidFill>
                  <a:schemeClr val="tx1"/>
                </a:solidFill>
                <a:latin typeface="微软雅黑" panose="020B0503020204020204" pitchFamily="34" charset="-122"/>
                <a:ea typeface="微软雅黑" panose="020B0503020204020204" pitchFamily="34" charset="-122"/>
                <a:sym typeface="+mn-ea"/>
              </a:rPr>
              <a:t>            </a:t>
            </a:r>
            <a:r>
              <a:rPr lang="zh-CN" altLang="en-US" sz="3200" b="1" dirty="0" smtClean="0">
                <a:solidFill>
                  <a:schemeClr val="tx1"/>
                </a:solidFill>
                <a:latin typeface="微软雅黑" panose="020B0503020204020204" pitchFamily="34" charset="-122"/>
                <a:ea typeface="微软雅黑" panose="020B0503020204020204" pitchFamily="34" charset="-122"/>
                <a:sym typeface="+mn-ea"/>
              </a:rPr>
              <a:t>航空软件中的机载航电系统</a:t>
            </a:r>
            <a:endParaRPr lang="zh-CN" altLang="en-US" sz="3200" b="1" dirty="0" smtClean="0">
              <a:solidFill>
                <a:schemeClr val="tx1"/>
              </a:solidFill>
              <a:latin typeface="黑体" panose="02010609060101010101" pitchFamily="49" charset="-122"/>
              <a:ea typeface="黑体" panose="02010609060101010101" pitchFamily="49" charset="-122"/>
            </a:endParaRPr>
          </a:p>
          <a:p>
            <a:endParaRPr lang="zh-CN" altLang="en-US" sz="3200" b="1" dirty="0" smtClean="0">
              <a:solidFill>
                <a:srgbClr val="FF0000"/>
              </a:solidFill>
              <a:latin typeface="微软雅黑" panose="020B0503020204020204" pitchFamily="34" charset="-122"/>
              <a:ea typeface="微软雅黑" panose="020B0503020204020204" pitchFamily="34" charset="-122"/>
              <a:sym typeface="+mn-ea"/>
            </a:endParaRPr>
          </a:p>
          <a:p>
            <a:endParaRPr lang="zh-CN" altLang="en-US" sz="32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6"/>
          <p:cNvSpPr txBox="1">
            <a:spLocks noChangeArrowheads="1"/>
          </p:cNvSpPr>
          <p:nvPr/>
        </p:nvSpPr>
        <p:spPr bwMode="auto">
          <a:xfrm>
            <a:off x="308610" y="294005"/>
            <a:ext cx="9169400" cy="583565"/>
          </a:xfrm>
          <a:prstGeom prst="rect">
            <a:avLst/>
          </a:prstGeom>
          <a:noFill/>
          <a:ln w="12700">
            <a:noFill/>
            <a:miter lim="800000"/>
            <a:headEnd type="none" w="sm" len="sm"/>
            <a:tailEnd type="none" w="sm" len="sm"/>
          </a:ln>
        </p:spPr>
        <p:txBody>
          <a:bodyPr wrap="square">
            <a:spAutoFit/>
          </a:bodyPr>
          <a:lstStyle/>
          <a:p>
            <a:pPr algn="l"/>
            <a:r>
              <a:rPr lang="zh-CN" altLang="en-US" sz="320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工业软件分析：</a:t>
            </a:r>
            <a:r>
              <a:rPr lang="zh-CN" altLang="en-US" sz="3200" b="1" dirty="0" smtClean="0">
                <a:solidFill>
                  <a:schemeClr val="bg1"/>
                </a:solidFill>
                <a:latin typeface="黑体" panose="02010609060101010101" pitchFamily="49" charset="-122"/>
                <a:ea typeface="黑体" panose="02010609060101010101" pitchFamily="49" charset="-122"/>
              </a:rPr>
              <a:t>航空软件中的机载航电系统</a:t>
            </a:r>
          </a:p>
        </p:txBody>
      </p:sp>
      <p:sp>
        <p:nvSpPr>
          <p:cNvPr id="29" name="矩形 35"/>
          <p:cNvSpPr>
            <a:spLocks noChangeArrowheads="1"/>
          </p:cNvSpPr>
          <p:nvPr/>
        </p:nvSpPr>
        <p:spPr bwMode="auto">
          <a:xfrm>
            <a:off x="1524000" y="5510946"/>
            <a:ext cx="9144000" cy="1071562"/>
          </a:xfrm>
          <a:prstGeom prst="rect">
            <a:avLst/>
          </a:prstGeom>
          <a:solidFill>
            <a:schemeClr val="bg1"/>
          </a:solidFill>
          <a:ln w="9525" algn="ctr">
            <a:noFill/>
            <a:round/>
          </a:ln>
        </p:spPr>
        <p:txBody>
          <a:bodyPr wrap="none" anchor="ctr"/>
          <a:lstStyle/>
          <a:p>
            <a:endParaRPr lang="zh-CN" altLang="en-US"/>
          </a:p>
        </p:txBody>
      </p:sp>
      <p:pic>
        <p:nvPicPr>
          <p:cNvPr id="30" name="Picture 5" descr="involve"/>
          <p:cNvPicPr>
            <a:picLocks noChangeAspect="1" noChangeArrowheads="1"/>
          </p:cNvPicPr>
          <p:nvPr/>
        </p:nvPicPr>
        <p:blipFill>
          <a:blip r:embed="rId2" cstate="print"/>
          <a:srcRect t="7437" b="9822"/>
          <a:stretch>
            <a:fillRect/>
          </a:stretch>
        </p:blipFill>
        <p:spPr bwMode="auto">
          <a:xfrm>
            <a:off x="1524000" y="4725144"/>
            <a:ext cx="9144000" cy="1857364"/>
          </a:xfrm>
          <a:prstGeom prst="rect">
            <a:avLst/>
          </a:prstGeom>
          <a:noFill/>
          <a:ln w="9525">
            <a:noFill/>
            <a:miter lim="800000"/>
            <a:headEnd/>
            <a:tailEnd/>
          </a:ln>
        </p:spPr>
      </p:pic>
      <p:pic>
        <p:nvPicPr>
          <p:cNvPr id="36" name="Picture 2"/>
          <p:cNvPicPr>
            <a:picLocks noChangeAspect="1" noChangeArrowheads="1"/>
          </p:cNvPicPr>
          <p:nvPr/>
        </p:nvPicPr>
        <p:blipFill>
          <a:blip r:embed="rId3" cstate="print"/>
          <a:srcRect l="18445" t="14046" r="16637" b="9691"/>
          <a:stretch>
            <a:fillRect/>
          </a:stretch>
        </p:blipFill>
        <p:spPr bwMode="auto">
          <a:xfrm>
            <a:off x="1879448" y="939372"/>
            <a:ext cx="3035735" cy="1416050"/>
          </a:xfrm>
          <a:prstGeom prst="rect">
            <a:avLst/>
          </a:prstGeom>
          <a:ln>
            <a:solidFill>
              <a:srgbClr val="FF0000"/>
            </a:solidFill>
          </a:ln>
          <a:effectLst>
            <a:outerShdw blurRad="292100" dist="139700" dir="2700000" algn="tl" rotWithShape="0">
              <a:srgbClr val="333333">
                <a:alpha val="65000"/>
              </a:srgbClr>
            </a:outerShdw>
          </a:effectLst>
        </p:spPr>
      </p:pic>
      <p:sp>
        <p:nvSpPr>
          <p:cNvPr id="37" name="TextBox 36"/>
          <p:cNvSpPr txBox="1"/>
          <p:nvPr/>
        </p:nvSpPr>
        <p:spPr>
          <a:xfrm>
            <a:off x="2129132" y="2355422"/>
            <a:ext cx="2786051" cy="460375"/>
          </a:xfrm>
          <a:prstGeom prst="rect">
            <a:avLst/>
          </a:prstGeom>
          <a:solidFill>
            <a:schemeClr val="accent1">
              <a:lumMod val="90000"/>
            </a:schemeClr>
          </a:solidFill>
          <a:ln>
            <a:solidFill>
              <a:srgbClr val="FF0000"/>
            </a:solidFill>
          </a:ln>
        </p:spPr>
        <p:txBody>
          <a:bodyPr wrap="square">
            <a:spAutoFit/>
          </a:bodyPr>
          <a:lstStyle/>
          <a:p>
            <a:pPr algn="ctr">
              <a:defRPr/>
            </a:pPr>
            <a:r>
              <a:rPr lang="en-US" altLang="zh-CN" sz="1200" b="1" i="1" dirty="0">
                <a:solidFill>
                  <a:schemeClr val="tx1"/>
                </a:solidFill>
                <a:ea typeface="宋体" panose="02010600030101010101" pitchFamily="2" charset="-122"/>
              </a:rPr>
              <a:t>Independent </a:t>
            </a:r>
            <a:r>
              <a:rPr lang="en-US" altLang="zh-CN" sz="1200" b="1" i="1" dirty="0" smtClean="0">
                <a:solidFill>
                  <a:schemeClr val="tx1"/>
                </a:solidFill>
                <a:ea typeface="宋体" panose="02010600030101010101" pitchFamily="2" charset="-122"/>
              </a:rPr>
              <a:t>avionics architectures</a:t>
            </a:r>
            <a:endParaRPr lang="zh-CN" altLang="en-US" sz="1200" b="1" dirty="0">
              <a:solidFill>
                <a:schemeClr val="tx1"/>
              </a:solidFill>
              <a:latin typeface="黑体" panose="02010609060101010101" pitchFamily="49" charset="-122"/>
              <a:ea typeface="黑体" panose="02010609060101010101" pitchFamily="49" charset="-122"/>
            </a:endParaRPr>
          </a:p>
        </p:txBody>
      </p:sp>
      <p:pic>
        <p:nvPicPr>
          <p:cNvPr id="39" name="Picture 3"/>
          <p:cNvPicPr>
            <a:picLocks noChangeAspect="1" noChangeArrowheads="1"/>
          </p:cNvPicPr>
          <p:nvPr/>
        </p:nvPicPr>
        <p:blipFill>
          <a:blip r:embed="rId4" cstate="print"/>
          <a:srcRect l="18265" t="14336" r="16275" b="9691"/>
          <a:stretch>
            <a:fillRect/>
          </a:stretch>
        </p:blipFill>
        <p:spPr bwMode="auto">
          <a:xfrm>
            <a:off x="5404425" y="939359"/>
            <a:ext cx="3315783" cy="1400628"/>
          </a:xfrm>
          <a:prstGeom prst="rect">
            <a:avLst/>
          </a:prstGeom>
          <a:ln>
            <a:solidFill>
              <a:srgbClr val="FF0000"/>
            </a:solidFill>
          </a:ln>
          <a:effectLst>
            <a:outerShdw blurRad="292100" dist="139700" dir="2700000" algn="tl" rotWithShape="0">
              <a:srgbClr val="333333">
                <a:alpha val="65000"/>
              </a:srgbClr>
            </a:outerShdw>
          </a:effectLst>
        </p:spPr>
      </p:pic>
      <p:sp>
        <p:nvSpPr>
          <p:cNvPr id="40" name="TextBox 39"/>
          <p:cNvSpPr txBox="1"/>
          <p:nvPr/>
        </p:nvSpPr>
        <p:spPr>
          <a:xfrm>
            <a:off x="5404425" y="2346515"/>
            <a:ext cx="2725456" cy="275590"/>
          </a:xfrm>
          <a:prstGeom prst="rect">
            <a:avLst/>
          </a:prstGeom>
          <a:solidFill>
            <a:schemeClr val="accent1">
              <a:lumMod val="90000"/>
            </a:schemeClr>
          </a:solidFill>
          <a:ln>
            <a:solidFill>
              <a:srgbClr val="FF0000"/>
            </a:solidFill>
          </a:ln>
        </p:spPr>
        <p:txBody>
          <a:bodyPr>
            <a:spAutoFit/>
          </a:bodyPr>
          <a:lstStyle/>
          <a:p>
            <a:pPr algn="ctr">
              <a:defRPr/>
            </a:pPr>
            <a:r>
              <a:rPr lang="en-US" altLang="zh-CN" sz="1200" b="1" i="1" dirty="0">
                <a:solidFill>
                  <a:schemeClr val="tx1"/>
                </a:solidFill>
                <a:ea typeface="宋体" panose="02010600030101010101" pitchFamily="2" charset="-122"/>
              </a:rPr>
              <a:t>Federated avionics architectures</a:t>
            </a:r>
            <a:endParaRPr lang="zh-CN" altLang="en-US" sz="1200" b="1" dirty="0">
              <a:solidFill>
                <a:schemeClr val="tx1"/>
              </a:solidFill>
              <a:latin typeface="黑体" panose="02010609060101010101" pitchFamily="49" charset="-122"/>
              <a:ea typeface="黑体" panose="02010609060101010101" pitchFamily="49" charset="-122"/>
            </a:endParaRPr>
          </a:p>
        </p:txBody>
      </p:sp>
      <p:grpSp>
        <p:nvGrpSpPr>
          <p:cNvPr id="41" name="组合 30"/>
          <p:cNvGrpSpPr/>
          <p:nvPr/>
        </p:nvGrpSpPr>
        <p:grpSpPr>
          <a:xfrm>
            <a:off x="2311496" y="2885855"/>
            <a:ext cx="3532376" cy="1837880"/>
            <a:chOff x="4000496" y="1714488"/>
            <a:chExt cx="2857520" cy="2110684"/>
          </a:xfrm>
          <a:solidFill>
            <a:schemeClr val="accent1">
              <a:lumMod val="90000"/>
            </a:schemeClr>
          </a:solidFill>
          <a:effectLst>
            <a:outerShdw blurRad="50800" dist="50800" dir="2700000" algn="tl" rotWithShape="0">
              <a:prstClr val="black">
                <a:alpha val="40000"/>
              </a:prstClr>
            </a:outerShdw>
          </a:effectLst>
        </p:grpSpPr>
        <p:pic>
          <p:nvPicPr>
            <p:cNvPr id="42" name="Picture 4"/>
            <p:cNvPicPr>
              <a:picLocks noChangeAspect="1" noChangeArrowheads="1"/>
            </p:cNvPicPr>
            <p:nvPr/>
          </p:nvPicPr>
          <p:blipFill>
            <a:blip r:embed="rId5" cstate="print"/>
            <a:srcRect l="20253" t="16589" r="18222" b="10794"/>
            <a:stretch>
              <a:fillRect/>
            </a:stretch>
          </p:blipFill>
          <p:spPr bwMode="auto">
            <a:xfrm>
              <a:off x="4000496" y="1714488"/>
              <a:ext cx="2857520" cy="1804920"/>
            </a:xfrm>
            <a:prstGeom prst="rect">
              <a:avLst/>
            </a:prstGeom>
            <a:ln>
              <a:solidFill>
                <a:srgbClr val="FF0000"/>
              </a:solidFill>
            </a:ln>
            <a:effectLst>
              <a:outerShdw blurRad="292100" dist="139700" dir="2700000" algn="tl" rotWithShape="0">
                <a:srgbClr val="333333">
                  <a:alpha val="65000"/>
                </a:srgbClr>
              </a:outerShdw>
            </a:effectLst>
          </p:spPr>
        </p:pic>
        <p:sp>
          <p:nvSpPr>
            <p:cNvPr id="43" name="TextBox 42"/>
            <p:cNvSpPr txBox="1"/>
            <p:nvPr/>
          </p:nvSpPr>
          <p:spPr>
            <a:xfrm>
              <a:off x="4000496" y="3508675"/>
              <a:ext cx="2857520" cy="316497"/>
            </a:xfrm>
            <a:prstGeom prst="rect">
              <a:avLst/>
            </a:prstGeom>
            <a:grpFill/>
            <a:ln>
              <a:solidFill>
                <a:srgbClr val="FF0000"/>
              </a:solidFill>
            </a:ln>
          </p:spPr>
          <p:txBody>
            <a:bodyPr>
              <a:spAutoFit/>
            </a:bodyPr>
            <a:lstStyle/>
            <a:p>
              <a:pPr algn="ctr">
                <a:defRPr/>
              </a:pPr>
              <a:r>
                <a:rPr lang="en-US" altLang="zh-CN" sz="1200" b="1" i="1" dirty="0">
                  <a:solidFill>
                    <a:schemeClr val="tx1"/>
                  </a:solidFill>
                  <a:ea typeface="宋体" panose="02010600030101010101" pitchFamily="2" charset="-122"/>
                </a:rPr>
                <a:t>Integrated avionics architectures</a:t>
              </a:r>
              <a:endParaRPr lang="zh-CN" altLang="en-US" sz="1200" b="1" dirty="0">
                <a:solidFill>
                  <a:schemeClr val="tx1"/>
                </a:solidFill>
                <a:latin typeface="黑体" panose="02010609060101010101" pitchFamily="49" charset="-122"/>
                <a:ea typeface="黑体" panose="02010609060101010101" pitchFamily="49" charset="-122"/>
              </a:endParaRPr>
            </a:p>
          </p:txBody>
        </p:sp>
      </p:grpSp>
      <p:pic>
        <p:nvPicPr>
          <p:cNvPr id="45" name="Picture 2"/>
          <p:cNvPicPr>
            <a:picLocks noChangeAspect="1" noChangeArrowheads="1"/>
          </p:cNvPicPr>
          <p:nvPr/>
        </p:nvPicPr>
        <p:blipFill>
          <a:blip r:embed="rId6" cstate="print"/>
          <a:srcRect/>
          <a:stretch>
            <a:fillRect/>
          </a:stretch>
        </p:blipFill>
        <p:spPr bwMode="auto">
          <a:xfrm>
            <a:off x="6415382" y="2885855"/>
            <a:ext cx="3929090" cy="1550780"/>
          </a:xfrm>
          <a:prstGeom prst="rect">
            <a:avLst/>
          </a:prstGeom>
          <a:ln>
            <a:solidFill>
              <a:srgbClr val="FF0000"/>
            </a:solidFill>
          </a:ln>
          <a:effectLst>
            <a:outerShdw blurRad="292100" dist="139700" dir="2700000" algn="tl" rotWithShape="0">
              <a:srgbClr val="333333">
                <a:alpha val="65000"/>
              </a:srgbClr>
            </a:outerShdw>
          </a:effectLst>
        </p:spPr>
      </p:pic>
      <p:pic>
        <p:nvPicPr>
          <p:cNvPr id="46" name="Picture 5"/>
          <p:cNvPicPr>
            <a:picLocks noChangeAspect="1" noChangeArrowheads="1"/>
          </p:cNvPicPr>
          <p:nvPr/>
        </p:nvPicPr>
        <p:blipFill>
          <a:blip r:embed="rId7" cstate="print"/>
          <a:srcRect/>
          <a:stretch>
            <a:fillRect/>
          </a:stretch>
        </p:blipFill>
        <p:spPr bwMode="auto">
          <a:xfrm>
            <a:off x="6415382" y="4428082"/>
            <a:ext cx="876522" cy="192753"/>
          </a:xfrm>
          <a:prstGeom prst="rect">
            <a:avLst/>
          </a:prstGeom>
          <a:ln>
            <a:solidFill>
              <a:srgbClr val="FF0000"/>
            </a:solidFill>
          </a:ln>
          <a:effectLst>
            <a:outerShdw blurRad="292100" dist="139700" dir="2700000" algn="tl" rotWithShape="0">
              <a:srgbClr val="333333">
                <a:alpha val="65000"/>
              </a:srgbClr>
            </a:outerShdw>
          </a:effectLst>
        </p:spPr>
      </p:pic>
      <p:sp>
        <p:nvSpPr>
          <p:cNvPr id="47" name="TextBox 46"/>
          <p:cNvSpPr txBox="1"/>
          <p:nvPr/>
        </p:nvSpPr>
        <p:spPr>
          <a:xfrm>
            <a:off x="6415382" y="4428082"/>
            <a:ext cx="3929090" cy="275590"/>
          </a:xfrm>
          <a:prstGeom prst="rect">
            <a:avLst/>
          </a:prstGeom>
          <a:solidFill>
            <a:schemeClr val="accent1">
              <a:lumMod val="90000"/>
            </a:schemeClr>
          </a:solidFill>
          <a:ln>
            <a:solidFill>
              <a:srgbClr val="FF0000"/>
            </a:solidFill>
          </a:ln>
        </p:spPr>
        <p:txBody>
          <a:bodyPr wrap="square">
            <a:spAutoFit/>
          </a:bodyPr>
          <a:lstStyle/>
          <a:p>
            <a:pPr algn="ctr">
              <a:defRPr/>
            </a:pPr>
            <a:r>
              <a:rPr lang="en-US" altLang="zh-CN" sz="1200" b="1" i="1" dirty="0">
                <a:solidFill>
                  <a:schemeClr val="tx1"/>
                </a:solidFill>
                <a:ea typeface="宋体" panose="02010600030101010101" pitchFamily="2" charset="-122"/>
              </a:rPr>
              <a:t>Distributed Integrated avionics architectures</a:t>
            </a:r>
            <a:endParaRPr lang="zh-CN" altLang="en-US" sz="1200" b="1" dirty="0">
              <a:solidFill>
                <a:schemeClr val="tx1"/>
              </a:solidFill>
              <a:latin typeface="黑体" panose="02010609060101010101" pitchFamily="49" charset="-122"/>
              <a:ea typeface="黑体" panose="02010609060101010101" pitchFamily="49" charset="-122"/>
            </a:endParaRPr>
          </a:p>
        </p:txBody>
      </p:sp>
      <p:sp>
        <p:nvSpPr>
          <p:cNvPr id="48" name="右箭头 36"/>
          <p:cNvSpPr>
            <a:spLocks noChangeArrowheads="1"/>
          </p:cNvSpPr>
          <p:nvPr/>
        </p:nvSpPr>
        <p:spPr bwMode="auto">
          <a:xfrm>
            <a:off x="4915184" y="1796622"/>
            <a:ext cx="433388" cy="214312"/>
          </a:xfrm>
          <a:prstGeom prst="rightArrow">
            <a:avLst>
              <a:gd name="adj1" fmla="val 50000"/>
              <a:gd name="adj2" fmla="val 50088"/>
            </a:avLst>
          </a:prstGeom>
          <a:solidFill>
            <a:srgbClr val="FF0000"/>
          </a:solidFill>
          <a:ln w="9525" algn="ctr">
            <a:noFill/>
            <a:round/>
          </a:ln>
        </p:spPr>
        <p:txBody>
          <a:bodyPr wrap="none" anchor="ctr"/>
          <a:lstStyle/>
          <a:p>
            <a:endParaRPr lang="zh-CN" altLang="en-US"/>
          </a:p>
        </p:txBody>
      </p:sp>
      <p:sp>
        <p:nvSpPr>
          <p:cNvPr id="49" name="下箭头 37"/>
          <p:cNvSpPr>
            <a:spLocks noChangeArrowheads="1"/>
          </p:cNvSpPr>
          <p:nvPr/>
        </p:nvSpPr>
        <p:spPr bwMode="auto">
          <a:xfrm>
            <a:off x="5558127" y="2653873"/>
            <a:ext cx="214314" cy="214312"/>
          </a:xfrm>
          <a:prstGeom prst="downArrow">
            <a:avLst>
              <a:gd name="adj1" fmla="val 50000"/>
              <a:gd name="adj2" fmla="val 50000"/>
            </a:avLst>
          </a:prstGeom>
          <a:solidFill>
            <a:srgbClr val="FF0000"/>
          </a:solidFill>
          <a:ln w="9525" algn="ctr">
            <a:noFill/>
            <a:round/>
          </a:ln>
        </p:spPr>
        <p:txBody>
          <a:bodyPr wrap="none" anchor="ctr"/>
          <a:lstStyle/>
          <a:p>
            <a:endParaRPr lang="zh-CN" altLang="en-US"/>
          </a:p>
        </p:txBody>
      </p:sp>
      <p:sp>
        <p:nvSpPr>
          <p:cNvPr id="50" name="右箭头 38"/>
          <p:cNvSpPr>
            <a:spLocks noChangeArrowheads="1"/>
          </p:cNvSpPr>
          <p:nvPr/>
        </p:nvSpPr>
        <p:spPr bwMode="auto">
          <a:xfrm>
            <a:off x="5915319" y="3653574"/>
            <a:ext cx="500063" cy="214312"/>
          </a:xfrm>
          <a:prstGeom prst="rightArrow">
            <a:avLst>
              <a:gd name="adj1" fmla="val 50000"/>
              <a:gd name="adj2" fmla="val 50005"/>
            </a:avLst>
          </a:prstGeom>
          <a:solidFill>
            <a:srgbClr val="FF0000"/>
          </a:solidFill>
          <a:ln w="9525" algn="ctr">
            <a:noFill/>
            <a:round/>
          </a:ln>
        </p:spPr>
        <p:txBody>
          <a:bodyPr wrap="none" anchor="ctr"/>
          <a:lstStyle/>
          <a:p>
            <a:endParaRPr lang="zh-CN" altLang="en-US"/>
          </a:p>
        </p:txBody>
      </p:sp>
      <p:sp>
        <p:nvSpPr>
          <p:cNvPr id="2" name="TextBox 1"/>
          <p:cNvSpPr txBox="1"/>
          <p:nvPr/>
        </p:nvSpPr>
        <p:spPr>
          <a:xfrm>
            <a:off x="2300426" y="6362164"/>
            <a:ext cx="721995" cy="521970"/>
          </a:xfrm>
          <a:prstGeom prst="rect">
            <a:avLst/>
          </a:prstGeom>
          <a:noFill/>
        </p:spPr>
        <p:txBody>
          <a:bodyPr wrap="none" rtlCol="0">
            <a:spAutoFit/>
          </a:bodyPr>
          <a:lstStyle/>
          <a:p>
            <a:r>
              <a:rPr lang="en-US" altLang="zh-CN" sz="2800" b="1" smtClean="0">
                <a:latin typeface="+mn-ea"/>
                <a:ea typeface="+mn-ea"/>
              </a:rPr>
              <a:t>F-4</a:t>
            </a:r>
            <a:endParaRPr lang="zh-CN" altLang="en-US" sz="2800" b="1">
              <a:latin typeface="+mn-ea"/>
              <a:ea typeface="+mn-ea"/>
            </a:endParaRPr>
          </a:p>
        </p:txBody>
      </p:sp>
      <p:sp>
        <p:nvSpPr>
          <p:cNvPr id="19" name="TextBox 18"/>
          <p:cNvSpPr txBox="1"/>
          <p:nvPr/>
        </p:nvSpPr>
        <p:spPr>
          <a:xfrm>
            <a:off x="4532674" y="6362164"/>
            <a:ext cx="901700" cy="521970"/>
          </a:xfrm>
          <a:prstGeom prst="rect">
            <a:avLst/>
          </a:prstGeom>
          <a:noFill/>
        </p:spPr>
        <p:txBody>
          <a:bodyPr wrap="none" rtlCol="0">
            <a:spAutoFit/>
          </a:bodyPr>
          <a:lstStyle/>
          <a:p>
            <a:r>
              <a:rPr lang="en-US" altLang="zh-CN" sz="2800" b="1" smtClean="0">
                <a:latin typeface="+mn-ea"/>
                <a:ea typeface="+mn-ea"/>
              </a:rPr>
              <a:t>F-16</a:t>
            </a:r>
            <a:endParaRPr lang="zh-CN" altLang="en-US" sz="2800" b="1">
              <a:latin typeface="+mn-ea"/>
              <a:ea typeface="+mn-ea"/>
            </a:endParaRPr>
          </a:p>
        </p:txBody>
      </p:sp>
      <p:sp>
        <p:nvSpPr>
          <p:cNvPr id="20" name="TextBox 19"/>
          <p:cNvSpPr txBox="1"/>
          <p:nvPr/>
        </p:nvSpPr>
        <p:spPr>
          <a:xfrm>
            <a:off x="6633349" y="6309320"/>
            <a:ext cx="901700" cy="521970"/>
          </a:xfrm>
          <a:prstGeom prst="rect">
            <a:avLst/>
          </a:prstGeom>
          <a:noFill/>
        </p:spPr>
        <p:txBody>
          <a:bodyPr wrap="none" rtlCol="0">
            <a:spAutoFit/>
          </a:bodyPr>
          <a:lstStyle/>
          <a:p>
            <a:r>
              <a:rPr lang="en-US" altLang="zh-CN" sz="2800" b="1" smtClean="0">
                <a:latin typeface="+mn-ea"/>
                <a:ea typeface="+mn-ea"/>
              </a:rPr>
              <a:t>F-22</a:t>
            </a:r>
            <a:endParaRPr lang="zh-CN" altLang="en-US" sz="2800" b="1">
              <a:latin typeface="+mn-ea"/>
              <a:ea typeface="+mn-ea"/>
            </a:endParaRPr>
          </a:p>
        </p:txBody>
      </p:sp>
      <p:sp>
        <p:nvSpPr>
          <p:cNvPr id="21" name="TextBox 20"/>
          <p:cNvSpPr txBox="1"/>
          <p:nvPr/>
        </p:nvSpPr>
        <p:spPr>
          <a:xfrm>
            <a:off x="8787177" y="6309320"/>
            <a:ext cx="901700" cy="521970"/>
          </a:xfrm>
          <a:prstGeom prst="rect">
            <a:avLst/>
          </a:prstGeom>
          <a:noFill/>
        </p:spPr>
        <p:txBody>
          <a:bodyPr wrap="none" rtlCol="0">
            <a:spAutoFit/>
          </a:bodyPr>
          <a:lstStyle/>
          <a:p>
            <a:r>
              <a:rPr lang="en-US" altLang="zh-CN" sz="2800" b="1" smtClean="0">
                <a:latin typeface="+mn-ea"/>
                <a:ea typeface="+mn-ea"/>
              </a:rPr>
              <a:t>F-35</a:t>
            </a:r>
            <a:endParaRPr lang="zh-CN" altLang="en-US" sz="2800" b="1">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ppt_x"/>
                                          </p:val>
                                        </p:tav>
                                        <p:tav tm="100000">
                                          <p:val>
                                            <p:strVal val="#ppt_x"/>
                                          </p:val>
                                        </p:tav>
                                      </p:tavLst>
                                    </p:anim>
                                    <p:anim calcmode="lin" valueType="num">
                                      <p:cBhvr additive="base">
                                        <p:cTn id="1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ppt_x"/>
                                          </p:val>
                                        </p:tav>
                                        <p:tav tm="100000">
                                          <p:val>
                                            <p:strVal val="#ppt_x"/>
                                          </p:val>
                                        </p:tav>
                                      </p:tavLst>
                                    </p:anim>
                                    <p:anim calcmode="lin" valueType="num">
                                      <p:cBhvr additive="base">
                                        <p:cTn id="3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additive="base">
                                        <p:cTn id="44" dur="500" fill="hold"/>
                                        <p:tgtEl>
                                          <p:spTgt spid="50"/>
                                        </p:tgtEl>
                                        <p:attrNameLst>
                                          <p:attrName>ppt_x</p:attrName>
                                        </p:attrNameLst>
                                      </p:cBhvr>
                                      <p:tavLst>
                                        <p:tav tm="0">
                                          <p:val>
                                            <p:strVal val="#ppt_x"/>
                                          </p:val>
                                        </p:tav>
                                        <p:tav tm="100000">
                                          <p:val>
                                            <p:strVal val="#ppt_x"/>
                                          </p:val>
                                        </p:tav>
                                      </p:tavLst>
                                    </p:anim>
                                    <p:anim calcmode="lin" valueType="num">
                                      <p:cBhvr additive="base">
                                        <p:cTn id="4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1000"/>
                                        <p:tgtEl>
                                          <p:spTgt spid="45"/>
                                        </p:tgtEl>
                                      </p:cBhvr>
                                    </p:animEffect>
                                    <p:anim calcmode="lin" valueType="num">
                                      <p:cBhvr>
                                        <p:cTn id="51" dur="1000" fill="hold"/>
                                        <p:tgtEl>
                                          <p:spTgt spid="45"/>
                                        </p:tgtEl>
                                        <p:attrNameLst>
                                          <p:attrName>ppt_x</p:attrName>
                                        </p:attrNameLst>
                                      </p:cBhvr>
                                      <p:tavLst>
                                        <p:tav tm="0">
                                          <p:val>
                                            <p:strVal val="#ppt_x"/>
                                          </p:val>
                                        </p:tav>
                                        <p:tav tm="100000">
                                          <p:val>
                                            <p:strVal val="#ppt_x"/>
                                          </p:val>
                                        </p:tav>
                                      </p:tavLst>
                                    </p:anim>
                                    <p:anim calcmode="lin" valueType="num">
                                      <p:cBhvr>
                                        <p:cTn id="52" dur="1000" fill="hold"/>
                                        <p:tgtEl>
                                          <p:spTgt spid="45"/>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ppt_x</p:attrName>
                                        </p:attrNameLst>
                                      </p:cBhvr>
                                      <p:tavLst>
                                        <p:tav tm="0">
                                          <p:val>
                                            <p:strVal val="#ppt_x"/>
                                          </p:val>
                                        </p:tav>
                                        <p:tav tm="100000">
                                          <p:val>
                                            <p:strVal val="#ppt_x"/>
                                          </p:val>
                                        </p:tav>
                                      </p:tavLst>
                                    </p:anim>
                                    <p:anim calcmode="lin" valueType="num">
                                      <p:cBhvr>
                                        <p:cTn id="57" dur="1000" fill="hold"/>
                                        <p:tgtEl>
                                          <p:spTgt spid="4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1000"/>
                                        <p:tgtEl>
                                          <p:spTgt spid="47"/>
                                        </p:tgtEl>
                                      </p:cBhvr>
                                    </p:animEffect>
                                    <p:anim calcmode="lin" valueType="num">
                                      <p:cBhvr>
                                        <p:cTn id="61" dur="1000" fill="hold"/>
                                        <p:tgtEl>
                                          <p:spTgt spid="47"/>
                                        </p:tgtEl>
                                        <p:attrNameLst>
                                          <p:attrName>ppt_x</p:attrName>
                                        </p:attrNameLst>
                                      </p:cBhvr>
                                      <p:tavLst>
                                        <p:tav tm="0">
                                          <p:val>
                                            <p:strVal val="#ppt_x"/>
                                          </p:val>
                                        </p:tav>
                                        <p:tav tm="100000">
                                          <p:val>
                                            <p:strVal val="#ppt_x"/>
                                          </p:val>
                                        </p:tav>
                                      </p:tavLst>
                                    </p:anim>
                                    <p:anim calcmode="lin" valueType="num">
                                      <p:cBhvr>
                                        <p:cTn id="6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7" grpId="0" bldLvl="0" animBg="1"/>
      <p:bldP spid="40" grpId="0" bldLvl="0" animBg="1"/>
      <p:bldP spid="47" grpId="0" bldLvl="0" animBg="1"/>
      <p:bldP spid="48" grpId="0" bldLvl="0" animBg="1"/>
      <p:bldP spid="49" grpId="0" bldLvl="0" animBg="1"/>
      <p:bldP spid="50" grpId="0" bldLvl="0" animBg="1"/>
      <p:bldP spid="2"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054245" y="1739754"/>
            <a:ext cx="5752445" cy="829945"/>
          </a:xfrm>
          <a:prstGeom prst="rect">
            <a:avLst/>
          </a:prstGeom>
          <a:noFill/>
        </p:spPr>
        <p:txBody>
          <a:bodyPr wrap="square" rtlCol="0" anchor="t">
            <a:spAutoFit/>
          </a:bodyPr>
          <a:lstStyle/>
          <a:p>
            <a:r>
              <a:rPr lang="en-US" altLang="zh-CN" sz="4800" dirty="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sym typeface="+mn-ea"/>
              </a:rPr>
              <a:t>  关于工业软件</a:t>
            </a:r>
          </a:p>
        </p:txBody>
      </p:sp>
      <p:sp>
        <p:nvSpPr>
          <p:cNvPr id="10" name="文本框 9"/>
          <p:cNvSpPr txBox="1"/>
          <p:nvPr/>
        </p:nvSpPr>
        <p:spPr>
          <a:xfrm>
            <a:off x="5025295" y="2747866"/>
            <a:ext cx="5752445" cy="829945"/>
          </a:xfrm>
          <a:prstGeom prst="rect">
            <a:avLst/>
          </a:prstGeom>
          <a:noFill/>
        </p:spPr>
        <p:txBody>
          <a:bodyPr wrap="square" rtlCol="0" anchor="t">
            <a:spAutoFit/>
          </a:bodyPr>
          <a:lstStyle/>
          <a:p>
            <a:pPr algn="l">
              <a:buClrTx/>
              <a:buSzTx/>
              <a:buFontTx/>
            </a:pPr>
            <a:r>
              <a:rPr lang="en-US" altLang="zh-CN" sz="4800" dirty="0">
                <a:latin typeface="Times New Roman" panose="02020603050405020304" pitchFamily="18" charset="0"/>
                <a:ea typeface="微软雅黑" panose="020B0503020204020204" pitchFamily="34" charset="-122"/>
                <a:cs typeface="Times New Roman" panose="02020603050405020304" pitchFamily="18" charset="0"/>
                <a:sym typeface="+mn-ea"/>
              </a:rPr>
              <a:t>2</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sym typeface="+mn-ea"/>
              </a:rPr>
              <a:t>  航空工业软件研制</a:t>
            </a:r>
          </a:p>
        </p:txBody>
      </p:sp>
      <p:sp>
        <p:nvSpPr>
          <p:cNvPr id="11" name="文本框 10"/>
          <p:cNvSpPr txBox="1"/>
          <p:nvPr/>
        </p:nvSpPr>
        <p:spPr>
          <a:xfrm>
            <a:off x="5054245" y="3755978"/>
            <a:ext cx="6580729" cy="829945"/>
          </a:xfrm>
          <a:prstGeom prst="rect">
            <a:avLst/>
          </a:prstGeom>
          <a:noFill/>
        </p:spPr>
        <p:txBody>
          <a:bodyPr wrap="square" rtlCol="0" anchor="t">
            <a:spAutoFit/>
          </a:bodyPr>
          <a:lstStyle/>
          <a:p>
            <a:r>
              <a:rPr lang="en-US" altLang="zh-CN" sz="4800" dirty="0">
                <a:latin typeface="Times New Roman" panose="02020603050405020304" pitchFamily="18" charset="0"/>
                <a:ea typeface="微软雅黑" panose="020B0503020204020204" pitchFamily="34" charset="-122"/>
                <a:cs typeface="Times New Roman" panose="02020603050405020304" pitchFamily="18" charset="0"/>
                <a:sym typeface="+mn-ea"/>
              </a:rPr>
              <a:t>3</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sym typeface="+mn-ea"/>
              </a:rPr>
              <a:t>  工业软件研制问题分析</a:t>
            </a:r>
          </a:p>
        </p:txBody>
      </p:sp>
      <p:sp>
        <p:nvSpPr>
          <p:cNvPr id="12" name="文本框 11"/>
          <p:cNvSpPr txBox="1"/>
          <p:nvPr/>
        </p:nvSpPr>
        <p:spPr>
          <a:xfrm>
            <a:off x="5054245" y="4751677"/>
            <a:ext cx="5752445" cy="829945"/>
          </a:xfrm>
          <a:prstGeom prst="rect">
            <a:avLst/>
          </a:prstGeom>
          <a:noFill/>
        </p:spPr>
        <p:txBody>
          <a:bodyPr wrap="square" rtlCol="0" anchor="t">
            <a:spAutoFit/>
          </a:bodyPr>
          <a:lstStyle/>
          <a:p>
            <a:r>
              <a:rPr lang="en-US" altLang="zh-CN" sz="4800"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lang="zh-CN" altLang="en-US" sz="3200" dirty="0">
                <a:latin typeface="Times New Roman" panose="02020603050405020304" pitchFamily="18" charset="0"/>
                <a:ea typeface="微软雅黑" panose="020B0503020204020204" pitchFamily="34" charset="-122"/>
                <a:cs typeface="Times New Roman" panose="02020603050405020304" pitchFamily="18" charset="0"/>
                <a:sym typeface="+mn-ea"/>
              </a:rPr>
              <a:t>  解决方案与思路</a:t>
            </a:r>
          </a:p>
        </p:txBody>
      </p:sp>
      <p:sp>
        <p:nvSpPr>
          <p:cNvPr id="13" name="文本框 12"/>
          <p:cNvSpPr txBox="1"/>
          <p:nvPr/>
        </p:nvSpPr>
        <p:spPr>
          <a:xfrm>
            <a:off x="1994711" y="2274477"/>
            <a:ext cx="864096" cy="2554545"/>
          </a:xfrm>
          <a:prstGeom prst="rect">
            <a:avLst/>
          </a:prstGeom>
          <a:noFill/>
        </p:spPr>
        <p:txBody>
          <a:bodyPr wrap="square" rtlCol="0" anchor="t">
            <a:spAutoFit/>
          </a:bodyPr>
          <a:lstStyle/>
          <a:p>
            <a:r>
              <a:rPr lang="zh-CN" altLang="en-US" sz="40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mn-ea"/>
              </a:rPr>
              <a:t>内容摘要</a:t>
            </a:r>
            <a:endParaRPr lang="zh-CN" altLang="en-US" sz="32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14" name="图片 13"/>
          <p:cNvPicPr>
            <a:picLocks noChangeAspect="1"/>
          </p:cNvPicPr>
          <p:nvPr/>
        </p:nvPicPr>
        <p:blipFill>
          <a:blip r:embed="rId2" cstate="print">
            <a:alphaModFix amt="20000"/>
            <a:extLst>
              <a:ext uri="{28A0092B-C50C-407E-A947-70E740481C1C}">
                <a14:useLocalDpi xmlns:a14="http://schemas.microsoft.com/office/drawing/2010/main" val="0"/>
              </a:ext>
            </a:extLst>
          </a:blip>
          <a:stretch>
            <a:fillRect/>
          </a:stretch>
        </p:blipFill>
        <p:spPr>
          <a:xfrm>
            <a:off x="-466985" y="1020002"/>
            <a:ext cx="5549900" cy="5549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2"/>
          <p:cNvSpPr>
            <a:spLocks noChangeArrowheads="1"/>
          </p:cNvSpPr>
          <p:nvPr/>
        </p:nvSpPr>
        <p:spPr bwMode="auto">
          <a:xfrm>
            <a:off x="1524000" y="4648200"/>
            <a:ext cx="9144000" cy="2209800"/>
          </a:xfrm>
          <a:prstGeom prst="rect">
            <a:avLst/>
          </a:prstGeom>
          <a:solidFill>
            <a:srgbClr val="FFFFFF"/>
          </a:solidFill>
          <a:ln w="9525" algn="ctr">
            <a:noFill/>
            <a:miter lim="800000"/>
            <a:headEnd type="none" w="sm" len="sm"/>
            <a:tailEnd type="none" w="sm" len="sm"/>
          </a:ln>
        </p:spPr>
        <p:txBody>
          <a:bodyPr wrap="none" anchor="ctr"/>
          <a:lstStyle/>
          <a:p>
            <a:endParaRPr lang="zh-CN" altLang="en-US" b="1">
              <a:latin typeface="楷体_GB2312" panose="02010609030101010101" pitchFamily="49" charset="-122"/>
              <a:ea typeface="楷体_GB2312" panose="02010609030101010101" pitchFamily="49" charset="-122"/>
            </a:endParaRPr>
          </a:p>
        </p:txBody>
      </p:sp>
      <p:sp>
        <p:nvSpPr>
          <p:cNvPr id="20" name="矩形 2"/>
          <p:cNvSpPr>
            <a:spLocks noChangeArrowheads="1"/>
          </p:cNvSpPr>
          <p:nvPr/>
        </p:nvSpPr>
        <p:spPr bwMode="auto">
          <a:xfrm>
            <a:off x="7596198" y="4047658"/>
            <a:ext cx="2786082" cy="737235"/>
          </a:xfrm>
          <a:prstGeom prst="rect">
            <a:avLst/>
          </a:prstGeom>
          <a:solidFill>
            <a:srgbClr val="FFFFCC"/>
          </a:solidFill>
          <a:ln w="9525">
            <a:solidFill>
              <a:srgbClr val="FF0000"/>
            </a:solidFill>
            <a:miter lim="800000"/>
          </a:ln>
        </p:spPr>
        <p:txBody>
          <a:bodyPr wrap="square">
            <a:spAutoFit/>
          </a:bodyPr>
          <a:lstStyle/>
          <a:p>
            <a:pPr marL="266700" indent="-266700" algn="l">
              <a:buFontTx/>
              <a:buAutoNum type="arabicPeriod" startAt="2"/>
            </a:pPr>
            <a:r>
              <a:rPr lang="zh-CN" altLang="en-US" sz="1400" b="1" dirty="0" smtClean="0">
                <a:solidFill>
                  <a:srgbClr val="FF0000"/>
                </a:solidFill>
                <a:latin typeface="楷体_GB2312" panose="02010609030101010101" pitchFamily="49" charset="-122"/>
                <a:ea typeface="楷体_GB2312" panose="02010609030101010101" pitchFamily="49" charset="-122"/>
              </a:rPr>
              <a:t>智能化、综合化、软件</a:t>
            </a:r>
            <a:r>
              <a:rPr lang="zh-CN" altLang="en-US" sz="1400" b="1" dirty="0">
                <a:solidFill>
                  <a:srgbClr val="FF0000"/>
                </a:solidFill>
                <a:latin typeface="楷体_GB2312" panose="02010609030101010101" pitchFamily="49" charset="-122"/>
                <a:ea typeface="楷体_GB2312" panose="02010609030101010101" pitchFamily="49" charset="-122"/>
              </a:rPr>
              <a:t>自适应</a:t>
            </a:r>
            <a:r>
              <a:rPr lang="zh-CN" altLang="en-US" sz="1400" b="1" dirty="0" smtClean="0">
                <a:solidFill>
                  <a:srgbClr val="FF0000"/>
                </a:solidFill>
                <a:latin typeface="楷体_GB2312" panose="02010609030101010101" pitchFamily="49" charset="-122"/>
                <a:ea typeface="楷体_GB2312" panose="02010609030101010101" pitchFamily="49" charset="-122"/>
              </a:rPr>
              <a:t>技术等使</a:t>
            </a:r>
            <a:r>
              <a:rPr lang="zh-CN" altLang="en-US" sz="1400" b="1" u="sng" dirty="0" smtClean="0">
                <a:solidFill>
                  <a:srgbClr val="FF0000"/>
                </a:solidFill>
                <a:latin typeface="楷体_GB2312" panose="02010609030101010101" pitchFamily="49" charset="-122"/>
                <a:ea typeface="楷体_GB2312" panose="02010609030101010101" pitchFamily="49" charset="-122"/>
              </a:rPr>
              <a:t>软件</a:t>
            </a:r>
            <a:r>
              <a:rPr lang="zh-CN" altLang="en-US" sz="1400" b="1" u="sng" dirty="0">
                <a:solidFill>
                  <a:srgbClr val="FF0000"/>
                </a:solidFill>
                <a:latin typeface="楷体_GB2312" panose="02010609030101010101" pitchFamily="49" charset="-122"/>
                <a:ea typeface="楷体_GB2312" panose="02010609030101010101" pitchFamily="49" charset="-122"/>
              </a:rPr>
              <a:t>研制过程、技术更加复杂</a:t>
            </a:r>
            <a:r>
              <a:rPr lang="zh-CN" altLang="en-US" sz="1400" b="1" dirty="0">
                <a:solidFill>
                  <a:srgbClr val="FF0000"/>
                </a:solidFill>
                <a:latin typeface="楷体_GB2312" panose="02010609030101010101" pitchFamily="49" charset="-122"/>
                <a:ea typeface="楷体_GB2312" panose="02010609030101010101" pitchFamily="49" charset="-122"/>
              </a:rPr>
              <a:t>。</a:t>
            </a:r>
          </a:p>
        </p:txBody>
      </p:sp>
      <p:sp>
        <p:nvSpPr>
          <p:cNvPr id="21" name="矩形 3"/>
          <p:cNvSpPr>
            <a:spLocks noChangeArrowheads="1"/>
          </p:cNvSpPr>
          <p:nvPr/>
        </p:nvSpPr>
        <p:spPr bwMode="auto">
          <a:xfrm>
            <a:off x="4810116" y="4643446"/>
            <a:ext cx="2714643" cy="953135"/>
          </a:xfrm>
          <a:prstGeom prst="rect">
            <a:avLst/>
          </a:prstGeom>
          <a:solidFill>
            <a:srgbClr val="FFFFCC"/>
          </a:solidFill>
          <a:ln w="9525">
            <a:solidFill>
              <a:srgbClr val="FF0000"/>
            </a:solidFill>
            <a:miter lim="800000"/>
          </a:ln>
        </p:spPr>
        <p:txBody>
          <a:bodyPr wrap="square">
            <a:spAutoFit/>
          </a:bodyPr>
          <a:lstStyle/>
          <a:p>
            <a:pPr marL="266700" indent="-266700" algn="l">
              <a:buFontTx/>
              <a:buAutoNum type="arabicPeriod" startAt="3"/>
            </a:pPr>
            <a:r>
              <a:rPr lang="zh-CN" altLang="en-US" sz="1400" b="1" u="sng" dirty="0">
                <a:solidFill>
                  <a:srgbClr val="FF0000"/>
                </a:solidFill>
                <a:latin typeface="楷体_GB2312" panose="02010609030101010101" pitchFamily="49" charset="-122"/>
                <a:ea typeface="楷体_GB2312" panose="02010609030101010101" pitchFamily="49" charset="-122"/>
              </a:rPr>
              <a:t>软件规模、复杂度、重要性呈指数级增长</a:t>
            </a:r>
            <a:r>
              <a:rPr lang="zh-CN" altLang="en-US" sz="1400" b="1" dirty="0" smtClean="0">
                <a:solidFill>
                  <a:srgbClr val="FF0000"/>
                </a:solidFill>
                <a:latin typeface="楷体_GB2312" panose="02010609030101010101" pitchFamily="49" charset="-122"/>
                <a:ea typeface="楷体_GB2312" panose="02010609030101010101" pitchFamily="49" charset="-122"/>
              </a:rPr>
              <a:t>， “软件的缺陷和错误成为影响系统安全的最主要因素之一”。</a:t>
            </a:r>
            <a:endParaRPr lang="zh-CN" altLang="en-US" sz="1400" b="1" dirty="0">
              <a:solidFill>
                <a:srgbClr val="FF0000"/>
              </a:solidFill>
              <a:latin typeface="楷体_GB2312" panose="02010609030101010101" pitchFamily="49" charset="-122"/>
              <a:ea typeface="楷体_GB2312" panose="02010609030101010101" pitchFamily="49" charset="-122"/>
            </a:endParaRPr>
          </a:p>
        </p:txBody>
      </p:sp>
      <p:grpSp>
        <p:nvGrpSpPr>
          <p:cNvPr id="2" name="组合 16"/>
          <p:cNvGrpSpPr/>
          <p:nvPr/>
        </p:nvGrpSpPr>
        <p:grpSpPr>
          <a:xfrm>
            <a:off x="6450014" y="1071546"/>
            <a:ext cx="3932265" cy="2924179"/>
            <a:chOff x="4926015" y="1571612"/>
            <a:chExt cx="3276600" cy="2424113"/>
          </a:xfrm>
        </p:grpSpPr>
        <p:pic>
          <p:nvPicPr>
            <p:cNvPr id="22" name="Picture 7"/>
            <p:cNvPicPr>
              <a:picLocks noChangeAspect="1" noChangeArrowheads="1"/>
            </p:cNvPicPr>
            <p:nvPr/>
          </p:nvPicPr>
          <p:blipFill>
            <a:blip r:embed="rId2" cstate="print"/>
            <a:srcRect/>
            <a:stretch>
              <a:fillRect/>
            </a:stretch>
          </p:blipFill>
          <p:spPr bwMode="auto">
            <a:xfrm>
              <a:off x="4926015" y="2676512"/>
              <a:ext cx="1692275" cy="1319213"/>
            </a:xfrm>
            <a:prstGeom prst="rect">
              <a:avLst/>
            </a:prstGeom>
            <a:noFill/>
            <a:ln w="9525">
              <a:noFill/>
              <a:miter lim="800000"/>
              <a:headEnd/>
              <a:tailEnd/>
            </a:ln>
          </p:spPr>
        </p:pic>
        <p:pic>
          <p:nvPicPr>
            <p:cNvPr id="23" name="Picture 8"/>
            <p:cNvPicPr>
              <a:picLocks noChangeAspect="1" noChangeArrowheads="1"/>
            </p:cNvPicPr>
            <p:nvPr/>
          </p:nvPicPr>
          <p:blipFill>
            <a:blip r:embed="rId3" cstate="print"/>
            <a:srcRect/>
            <a:stretch>
              <a:fillRect/>
            </a:stretch>
          </p:blipFill>
          <p:spPr bwMode="auto">
            <a:xfrm>
              <a:off x="6589715" y="2705087"/>
              <a:ext cx="1609725" cy="1287463"/>
            </a:xfrm>
            <a:prstGeom prst="rect">
              <a:avLst/>
            </a:prstGeom>
            <a:noFill/>
            <a:ln w="9525">
              <a:noFill/>
              <a:miter lim="800000"/>
              <a:headEnd/>
              <a:tailEnd/>
            </a:ln>
          </p:spPr>
        </p:pic>
        <p:pic>
          <p:nvPicPr>
            <p:cNvPr id="24" name="Picture 6"/>
            <p:cNvPicPr>
              <a:picLocks noChangeAspect="1" noChangeArrowheads="1"/>
            </p:cNvPicPr>
            <p:nvPr/>
          </p:nvPicPr>
          <p:blipFill>
            <a:blip r:embed="rId4" cstate="print"/>
            <a:srcRect/>
            <a:stretch>
              <a:fillRect/>
            </a:stretch>
          </p:blipFill>
          <p:spPr bwMode="auto">
            <a:xfrm>
              <a:off x="4929190" y="1571612"/>
              <a:ext cx="1655763" cy="1133475"/>
            </a:xfrm>
            <a:prstGeom prst="rect">
              <a:avLst/>
            </a:prstGeom>
            <a:noFill/>
            <a:ln w="9525">
              <a:noFill/>
              <a:miter lim="800000"/>
              <a:headEnd/>
              <a:tailEnd/>
            </a:ln>
          </p:spPr>
        </p:pic>
        <p:pic>
          <p:nvPicPr>
            <p:cNvPr id="25" name="Picture 2"/>
            <p:cNvPicPr>
              <a:picLocks noChangeAspect="1" noChangeArrowheads="1"/>
            </p:cNvPicPr>
            <p:nvPr/>
          </p:nvPicPr>
          <p:blipFill>
            <a:blip r:embed="rId5" cstate="print"/>
            <a:srcRect/>
            <a:stretch>
              <a:fillRect/>
            </a:stretch>
          </p:blipFill>
          <p:spPr bwMode="auto">
            <a:xfrm>
              <a:off x="6583365" y="1582725"/>
              <a:ext cx="1619250" cy="1128712"/>
            </a:xfrm>
            <a:prstGeom prst="rect">
              <a:avLst/>
            </a:prstGeom>
            <a:noFill/>
            <a:ln w="9525">
              <a:noFill/>
              <a:miter lim="800000"/>
              <a:headEnd/>
              <a:tailEnd/>
            </a:ln>
          </p:spPr>
        </p:pic>
      </p:grpSp>
      <p:pic>
        <p:nvPicPr>
          <p:cNvPr id="27" name="Picture 2"/>
          <p:cNvPicPr>
            <a:picLocks noChangeAspect="1" noChangeArrowheads="1"/>
          </p:cNvPicPr>
          <p:nvPr/>
        </p:nvPicPr>
        <p:blipFill>
          <a:blip r:embed="rId6" cstate="print"/>
          <a:srcRect/>
          <a:stretch>
            <a:fillRect/>
          </a:stretch>
        </p:blipFill>
        <p:spPr bwMode="auto">
          <a:xfrm>
            <a:off x="1952596" y="1101272"/>
            <a:ext cx="4214842" cy="2611875"/>
          </a:xfrm>
          <a:prstGeom prst="rect">
            <a:avLst/>
          </a:prstGeom>
          <a:noFill/>
          <a:ln w="9525">
            <a:noFill/>
            <a:miter lim="800000"/>
            <a:headEnd/>
            <a:tailEnd/>
          </a:ln>
        </p:spPr>
      </p:pic>
      <p:pic>
        <p:nvPicPr>
          <p:cNvPr id="28" name="Picture 3"/>
          <p:cNvPicPr>
            <a:picLocks noChangeAspect="1" noChangeArrowheads="1"/>
          </p:cNvPicPr>
          <p:nvPr/>
        </p:nvPicPr>
        <p:blipFill>
          <a:blip r:embed="rId7" cstate="print"/>
          <a:srcRect/>
          <a:stretch>
            <a:fillRect/>
          </a:stretch>
        </p:blipFill>
        <p:spPr bwMode="auto">
          <a:xfrm>
            <a:off x="7596198" y="4857760"/>
            <a:ext cx="2786082" cy="1714512"/>
          </a:xfrm>
          <a:prstGeom prst="rect">
            <a:avLst/>
          </a:prstGeom>
          <a:noFill/>
          <a:ln w="9525">
            <a:noFill/>
            <a:miter lim="800000"/>
            <a:headEnd/>
            <a:tailEnd/>
          </a:ln>
        </p:spPr>
      </p:pic>
      <p:sp>
        <p:nvSpPr>
          <p:cNvPr id="32" name="矩形 31"/>
          <p:cNvSpPr/>
          <p:nvPr/>
        </p:nvSpPr>
        <p:spPr>
          <a:xfrm>
            <a:off x="4810116" y="5833608"/>
            <a:ext cx="2714644" cy="737235"/>
          </a:xfrm>
          <a:prstGeom prst="rect">
            <a:avLst/>
          </a:prstGeom>
          <a:solidFill>
            <a:srgbClr val="FFFFCC"/>
          </a:solidFill>
          <a:ln>
            <a:solidFill>
              <a:srgbClr val="FF0000"/>
            </a:solidFill>
          </a:ln>
        </p:spPr>
        <p:txBody>
          <a:bodyPr wrap="square">
            <a:spAutoFit/>
          </a:bodyPr>
          <a:lstStyle/>
          <a:p>
            <a:pPr marL="342900" lvl="0" indent="-342900" algn="just">
              <a:spcBef>
                <a:spcPct val="20000"/>
              </a:spcBef>
              <a:buFont typeface="+mj-lt"/>
              <a:buAutoNum type="arabicPeriod" startAt="4"/>
              <a:defRPr/>
            </a:pPr>
            <a:r>
              <a:rPr lang="zh-CN" altLang="en-US" sz="1400" b="1" u="sng" dirty="0" smtClean="0">
                <a:solidFill>
                  <a:srgbClr val="FF0000"/>
                </a:solidFill>
                <a:latin typeface="楷体_GB2312" panose="02010609030101010101" pitchFamily="49" charset="-122"/>
                <a:ea typeface="楷体_GB2312" panose="02010609030101010101" pitchFamily="49" charset="-122"/>
              </a:rPr>
              <a:t>软件失效引起的系统故障比重越来越大</a:t>
            </a:r>
            <a:r>
              <a:rPr lang="zh-CN" altLang="en-US" sz="1400" b="1" dirty="0" smtClean="0">
                <a:solidFill>
                  <a:srgbClr val="FF0000"/>
                </a:solidFill>
                <a:latin typeface="楷体_GB2312" panose="02010609030101010101" pitchFamily="49" charset="-122"/>
                <a:ea typeface="楷体_GB2312" panose="02010609030101010101" pitchFamily="49" charset="-122"/>
              </a:rPr>
              <a:t>。软件与硬件故障比超过</a:t>
            </a:r>
            <a:r>
              <a:rPr lang="en-US" altLang="zh-CN" sz="1400" b="1" dirty="0" smtClean="0">
                <a:solidFill>
                  <a:srgbClr val="FF0000"/>
                </a:solidFill>
                <a:latin typeface="楷体_GB2312" panose="02010609030101010101" pitchFamily="49" charset="-122"/>
                <a:ea typeface="楷体_GB2312" panose="02010609030101010101" pitchFamily="49" charset="-122"/>
              </a:rPr>
              <a:t>3:1</a:t>
            </a:r>
            <a:r>
              <a:rPr lang="zh-CN" altLang="en-US" sz="1400" b="1" dirty="0" smtClean="0">
                <a:solidFill>
                  <a:srgbClr val="FF0000"/>
                </a:solidFill>
                <a:latin typeface="楷体_GB2312" panose="02010609030101010101" pitchFamily="49" charset="-122"/>
                <a:ea typeface="楷体_GB2312" panose="02010609030101010101" pitchFamily="49" charset="-122"/>
              </a:rPr>
              <a:t>。</a:t>
            </a:r>
          </a:p>
        </p:txBody>
      </p:sp>
      <p:sp>
        <p:nvSpPr>
          <p:cNvPr id="19" name="矩形 1"/>
          <p:cNvSpPr>
            <a:spLocks noChangeArrowheads="1"/>
          </p:cNvSpPr>
          <p:nvPr/>
        </p:nvSpPr>
        <p:spPr bwMode="auto">
          <a:xfrm>
            <a:off x="1881158" y="3786190"/>
            <a:ext cx="4786346" cy="521970"/>
          </a:xfrm>
          <a:prstGeom prst="rect">
            <a:avLst/>
          </a:prstGeom>
          <a:solidFill>
            <a:srgbClr val="FFFFCC"/>
          </a:solidFill>
          <a:ln w="9525">
            <a:solidFill>
              <a:srgbClr val="FF0000"/>
            </a:solidFill>
            <a:miter lim="800000"/>
          </a:ln>
        </p:spPr>
        <p:txBody>
          <a:bodyPr wrap="square">
            <a:spAutoFit/>
          </a:bodyPr>
          <a:lstStyle/>
          <a:p>
            <a:pPr marL="266700" indent="-266700" algn="l">
              <a:buFontTx/>
              <a:buAutoNum type="arabicPeriod"/>
            </a:pPr>
            <a:r>
              <a:rPr lang="zh-CN" altLang="en-US" sz="1400" b="1" dirty="0" smtClean="0">
                <a:solidFill>
                  <a:srgbClr val="FF0000"/>
                </a:solidFill>
                <a:latin typeface="楷体_GB2312" panose="02010609030101010101" pitchFamily="49" charset="-122"/>
                <a:ea typeface="楷体_GB2312" panose="02010609030101010101" pitchFamily="49" charset="-122"/>
              </a:rPr>
              <a:t>随着航空</a:t>
            </a:r>
            <a:r>
              <a:rPr lang="zh-CN" altLang="en-US" sz="1400" b="1" dirty="0">
                <a:solidFill>
                  <a:srgbClr val="FF0000"/>
                </a:solidFill>
                <a:latin typeface="楷体_GB2312" panose="02010609030101010101" pitchFamily="49" charset="-122"/>
                <a:ea typeface="楷体_GB2312" panose="02010609030101010101" pitchFamily="49" charset="-122"/>
              </a:rPr>
              <a:t>电子系统由分立式、联合式</a:t>
            </a:r>
            <a:r>
              <a:rPr lang="zh-CN" altLang="en-US" sz="1400" b="1">
                <a:solidFill>
                  <a:srgbClr val="FF0000"/>
                </a:solidFill>
                <a:latin typeface="楷体_GB2312" panose="02010609030101010101" pitchFamily="49" charset="-122"/>
                <a:ea typeface="楷体_GB2312" panose="02010609030101010101" pitchFamily="49" charset="-122"/>
              </a:rPr>
              <a:t>、</a:t>
            </a:r>
            <a:r>
              <a:rPr lang="en-US" altLang="zh-CN" sz="1400" b="1" smtClean="0">
                <a:solidFill>
                  <a:srgbClr val="FF0000"/>
                </a:solidFill>
                <a:latin typeface="楷体_GB2312" panose="02010609030101010101" pitchFamily="49" charset="-122"/>
                <a:ea typeface="楷体_GB2312" panose="02010609030101010101" pitchFamily="49" charset="-122"/>
              </a:rPr>
              <a:t>IAA</a:t>
            </a:r>
            <a:r>
              <a:rPr lang="zh-CN" altLang="en-US" sz="1400" b="1" smtClean="0">
                <a:solidFill>
                  <a:srgbClr val="FF0000"/>
                </a:solidFill>
                <a:latin typeface="楷体_GB2312" panose="02010609030101010101" pitchFamily="49" charset="-122"/>
                <a:ea typeface="楷体_GB2312" panose="02010609030101010101" pitchFamily="49" charset="-122"/>
              </a:rPr>
              <a:t>向</a:t>
            </a:r>
            <a:r>
              <a:rPr lang="en-US" altLang="zh-CN" sz="1400" b="1" smtClean="0">
                <a:solidFill>
                  <a:srgbClr val="FF0000"/>
                </a:solidFill>
                <a:latin typeface="楷体_GB2312" panose="02010609030101010101" pitchFamily="49" charset="-122"/>
                <a:ea typeface="楷体_GB2312" panose="02010609030101010101" pitchFamily="49" charset="-122"/>
              </a:rPr>
              <a:t>DIAA</a:t>
            </a:r>
            <a:r>
              <a:rPr lang="zh-CN" altLang="en-US" sz="1400" b="1" dirty="0" smtClean="0">
                <a:solidFill>
                  <a:srgbClr val="FF0000"/>
                </a:solidFill>
                <a:latin typeface="楷体_GB2312" panose="02010609030101010101" pitchFamily="49" charset="-122"/>
                <a:ea typeface="楷体_GB2312" panose="02010609030101010101" pitchFamily="49" charset="-122"/>
              </a:rPr>
              <a:t>发展</a:t>
            </a:r>
            <a:r>
              <a:rPr lang="zh-CN" altLang="en-US" sz="1400" b="1" dirty="0">
                <a:solidFill>
                  <a:srgbClr val="FF0000"/>
                </a:solidFill>
                <a:latin typeface="楷体_GB2312" panose="02010609030101010101" pitchFamily="49" charset="-122"/>
                <a:ea typeface="楷体_GB2312" panose="02010609030101010101" pitchFamily="49" charset="-122"/>
              </a:rPr>
              <a:t>，</a:t>
            </a:r>
            <a:r>
              <a:rPr lang="zh-CN" altLang="en-US" sz="1400" b="1" u="sng" dirty="0">
                <a:solidFill>
                  <a:srgbClr val="FF0000"/>
                </a:solidFill>
                <a:latin typeface="楷体_GB2312" panose="02010609030101010101" pitchFamily="49" charset="-122"/>
                <a:ea typeface="楷体_GB2312" panose="02010609030101010101" pitchFamily="49" charset="-122"/>
              </a:rPr>
              <a:t>软件逐步占主导</a:t>
            </a:r>
            <a:r>
              <a:rPr lang="zh-CN" altLang="en-US" sz="1400" b="1" u="sng" dirty="0" smtClean="0">
                <a:solidFill>
                  <a:srgbClr val="FF0000"/>
                </a:solidFill>
                <a:latin typeface="楷体_GB2312" panose="02010609030101010101" pitchFamily="49" charset="-122"/>
                <a:ea typeface="楷体_GB2312" panose="02010609030101010101" pitchFamily="49" charset="-122"/>
              </a:rPr>
              <a:t>地位，</a:t>
            </a:r>
            <a:r>
              <a:rPr lang="en-US" altLang="zh-CN" sz="1400" b="1" u="sng" dirty="0" smtClean="0">
                <a:solidFill>
                  <a:srgbClr val="FF0000"/>
                </a:solidFill>
                <a:latin typeface="楷体_GB2312" panose="02010609030101010101" pitchFamily="49" charset="-122"/>
                <a:ea typeface="楷体_GB2312" panose="02010609030101010101" pitchFamily="49" charset="-122"/>
              </a:rPr>
              <a:t>80%</a:t>
            </a:r>
            <a:r>
              <a:rPr lang="zh-CN" altLang="en-US" sz="1400" b="1" u="sng" dirty="0" smtClean="0">
                <a:solidFill>
                  <a:srgbClr val="FF0000"/>
                </a:solidFill>
                <a:latin typeface="楷体_GB2312" panose="02010609030101010101" pitchFamily="49" charset="-122"/>
              </a:rPr>
              <a:t>机载功能由软件实现。</a:t>
            </a:r>
            <a:r>
              <a:rPr lang="zh-CN" altLang="en-US" sz="1400" b="1" dirty="0" smtClean="0">
                <a:solidFill>
                  <a:srgbClr val="FF0000"/>
                </a:solidFill>
                <a:latin typeface="楷体_GB2312" panose="02010609030101010101" pitchFamily="49" charset="-122"/>
                <a:ea typeface="楷体_GB2312" panose="02010609030101010101" pitchFamily="49" charset="-122"/>
              </a:rPr>
              <a:t>。</a:t>
            </a:r>
            <a:endParaRPr lang="zh-CN" altLang="en-US" sz="1400" b="1" dirty="0">
              <a:solidFill>
                <a:srgbClr val="FF0000"/>
              </a:solidFill>
              <a:latin typeface="楷体_GB2312" panose="02010609030101010101" pitchFamily="49" charset="-122"/>
              <a:ea typeface="楷体_GB2312" panose="02010609030101010101" pitchFamily="49" charset="-122"/>
            </a:endParaRPr>
          </a:p>
        </p:txBody>
      </p:sp>
      <p:sp>
        <p:nvSpPr>
          <p:cNvPr id="29" name="Text Box 6"/>
          <p:cNvSpPr txBox="1">
            <a:spLocks noChangeArrowheads="1"/>
          </p:cNvSpPr>
          <p:nvPr/>
        </p:nvSpPr>
        <p:spPr bwMode="auto">
          <a:xfrm>
            <a:off x="175260" y="325120"/>
            <a:ext cx="10289540" cy="645160"/>
          </a:xfrm>
          <a:prstGeom prst="rect">
            <a:avLst/>
          </a:prstGeom>
          <a:noFill/>
          <a:ln w="12700">
            <a:noFill/>
            <a:miter lim="800000"/>
            <a:headEnd type="none" w="sm" len="sm"/>
            <a:tailEnd type="none" w="sm" len="sm"/>
          </a:ln>
        </p:spPr>
        <p:txBody>
          <a:bodyPr wrap="square">
            <a:spAutoFit/>
          </a:bodyPr>
          <a:lstStyle/>
          <a:p>
            <a:pPr algn="l"/>
            <a:r>
              <a:rPr lang="zh-CN" altLang="en-US" sz="360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工业软件分析：</a:t>
            </a:r>
            <a:r>
              <a:rPr lang="zh-CN" altLang="en-US" sz="3600" b="1" dirty="0" smtClean="0">
                <a:solidFill>
                  <a:schemeClr val="bg1"/>
                </a:solidFill>
                <a:latin typeface="黑体" panose="02010609060101010101" pitchFamily="49" charset="-122"/>
                <a:ea typeface="黑体" panose="02010609060101010101" pitchFamily="49" charset="-122"/>
                <a:sym typeface="+mn-ea"/>
              </a:rPr>
              <a:t>航空软件中的机载航电系统</a:t>
            </a:r>
            <a:endParaRPr lang="zh-CN" altLang="en-US" sz="3600" b="1" dirty="0" smtClean="0">
              <a:solidFill>
                <a:schemeClr val="bg1"/>
              </a:solidFill>
              <a:latin typeface="黑体" panose="02010609060101010101" pitchFamily="49" charset="-122"/>
              <a:ea typeface="黑体" panose="02010609060101010101" pitchFamily="49" charset="-122"/>
            </a:endParaRPr>
          </a:p>
        </p:txBody>
      </p:sp>
      <p:pic>
        <p:nvPicPr>
          <p:cNvPr id="16" name="Picture 2"/>
          <p:cNvPicPr>
            <a:picLocks noChangeAspect="1" noChangeArrowheads="1"/>
          </p:cNvPicPr>
          <p:nvPr/>
        </p:nvPicPr>
        <p:blipFill>
          <a:blip r:embed="rId8" cstate="print"/>
          <a:srcRect/>
          <a:stretch>
            <a:fillRect/>
          </a:stretch>
        </p:blipFill>
        <p:spPr bwMode="auto">
          <a:xfrm>
            <a:off x="1881158" y="4429133"/>
            <a:ext cx="2825996" cy="2143140"/>
          </a:xfrm>
          <a:prstGeom prst="rect">
            <a:avLst/>
          </a:prstGeom>
          <a:noFill/>
          <a:ln w="9525">
            <a:solidFill>
              <a:schemeClr val="accent4">
                <a:lumMod val="95000"/>
                <a:lumOff val="5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32" grpId="0" bldLvl="0" animBg="1"/>
      <p:bldP spid="1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
          <p:cNvSpPr txBox="1"/>
          <p:nvPr/>
        </p:nvSpPr>
        <p:spPr>
          <a:xfrm>
            <a:off x="2140650" y="6807200"/>
            <a:ext cx="5137625" cy="110736"/>
          </a:xfrm>
          <a:prstGeom prst="rect">
            <a:avLst/>
          </a:prstGeom>
          <a:noFill/>
        </p:spPr>
        <p:txBody>
          <a:bodyPr wrap="none" lIns="0" tIns="0" rIns="0" rtlCol="0">
            <a:spAutoFit/>
          </a:bodyPr>
          <a:lstStyle/>
          <a:p>
            <a:pPr marL="0" marR="0" lvl="0" indent="0" algn="l" defTabSz="914400" rtl="0" eaLnBrk="1" fontAlgn="auto" latinLnBrk="0" hangingPunct="1">
              <a:lnSpc>
                <a:spcPts val="1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94</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7</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05</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18</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p>
        </p:txBody>
      </p:sp>
      <p:sp>
        <p:nvSpPr>
          <p:cNvPr id="16" name="文本框 15"/>
          <p:cNvSpPr txBox="1"/>
          <p:nvPr/>
        </p:nvSpPr>
        <p:spPr>
          <a:xfrm>
            <a:off x="35560" y="383540"/>
            <a:ext cx="9688195" cy="52197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工业软件分析：</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制约</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我国</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工业软件发</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展的</a:t>
            </a:r>
            <a:r>
              <a:rPr lang="en-US" altLang="zh-CN" sz="28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五大因素</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17" name="组合 16"/>
          <p:cNvGrpSpPr/>
          <p:nvPr/>
        </p:nvGrpSpPr>
        <p:grpSpPr>
          <a:xfrm>
            <a:off x="1434620" y="1381887"/>
            <a:ext cx="6459445" cy="4721225"/>
            <a:chOff x="2690" y="1877"/>
            <a:chExt cx="10270" cy="8250"/>
          </a:xfrm>
        </p:grpSpPr>
        <p:sp>
          <p:nvSpPr>
            <p:cNvPr id="18" name="Freeform 3"/>
            <p:cNvSpPr/>
            <p:nvPr/>
          </p:nvSpPr>
          <p:spPr>
            <a:xfrm>
              <a:off x="2702" y="1877"/>
              <a:ext cx="3020" cy="1500"/>
            </a:xfrm>
            <a:custGeom>
              <a:avLst/>
              <a:gdLst>
                <a:gd name="connsiteX0" fmla="*/ 0 w 1917700"/>
                <a:gd name="connsiteY0" fmla="*/ 952500 h 952500"/>
                <a:gd name="connsiteX1" fmla="*/ 1917700 w 1917700"/>
                <a:gd name="connsiteY1" fmla="*/ 952500 h 952500"/>
                <a:gd name="connsiteX2" fmla="*/ 1917700 w 1917700"/>
                <a:gd name="connsiteY2" fmla="*/ 0 h 952500"/>
                <a:gd name="connsiteX3" fmla="*/ 0 w 1917700"/>
                <a:gd name="connsiteY3" fmla="*/ 0 h 952500"/>
                <a:gd name="connsiteX4" fmla="*/ 0 w 19177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17700" h="952500">
                  <a:moveTo>
                    <a:pt x="0" y="952500"/>
                  </a:moveTo>
                  <a:lnTo>
                    <a:pt x="1917700" y="952500"/>
                  </a:lnTo>
                  <a:lnTo>
                    <a:pt x="1917700" y="0"/>
                  </a:lnTo>
                  <a:lnTo>
                    <a:pt x="0" y="0"/>
                  </a:lnTo>
                  <a:lnTo>
                    <a:pt x="0" y="952500"/>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0" lang="en-US" altLang="zh-CN" sz="18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mn-cs"/>
                </a:rPr>
                <a:t>基础薄弱</a:t>
              </a:r>
              <a:endParaRPr kumimoji="0" lang="en-US"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Freeform 3"/>
            <p:cNvSpPr/>
            <p:nvPr/>
          </p:nvSpPr>
          <p:spPr>
            <a:xfrm>
              <a:off x="6110" y="1877"/>
              <a:ext cx="6840" cy="1500"/>
            </a:xfrm>
            <a:custGeom>
              <a:avLst/>
              <a:gdLst>
                <a:gd name="connsiteX0" fmla="*/ 0 w 4343400"/>
                <a:gd name="connsiteY0" fmla="*/ 952500 h 952500"/>
                <a:gd name="connsiteX1" fmla="*/ 4343400 w 4343400"/>
                <a:gd name="connsiteY1" fmla="*/ 952500 h 952500"/>
                <a:gd name="connsiteX2" fmla="*/ 4343400 w 4343400"/>
                <a:gd name="connsiteY2" fmla="*/ 0 h 952500"/>
                <a:gd name="connsiteX3" fmla="*/ 0 w 4343400"/>
                <a:gd name="connsiteY3" fmla="*/ 0 h 952500"/>
                <a:gd name="connsiteX4" fmla="*/ 0 w 43434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43400" h="952500">
                  <a:moveTo>
                    <a:pt x="0" y="952500"/>
                  </a:moveTo>
                  <a:lnTo>
                    <a:pt x="4343400" y="952500"/>
                  </a:lnTo>
                  <a:lnTo>
                    <a:pt x="4343400" y="0"/>
                  </a:lnTo>
                  <a:lnTo>
                    <a:pt x="0" y="0"/>
                  </a:lnTo>
                  <a:lnTo>
                    <a:pt x="0" y="95250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265" marR="0" lvl="0" indent="-342265" algn="just"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产业规模和质量有待提升</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265" marR="0" lvl="0" indent="-342265" algn="just"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重硬轻软的现象明显</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265" marR="0" lvl="0" indent="-342265" algn="just"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软件产业价值链失衡</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0" name="Freeform 3"/>
            <p:cNvSpPr/>
            <p:nvPr/>
          </p:nvSpPr>
          <p:spPr>
            <a:xfrm>
              <a:off x="2692" y="3542"/>
              <a:ext cx="3020" cy="1500"/>
            </a:xfrm>
            <a:custGeom>
              <a:avLst/>
              <a:gdLst>
                <a:gd name="connsiteX0" fmla="*/ 0 w 1917700"/>
                <a:gd name="connsiteY0" fmla="*/ 952500 h 952500"/>
                <a:gd name="connsiteX1" fmla="*/ 1917700 w 1917700"/>
                <a:gd name="connsiteY1" fmla="*/ 952500 h 952500"/>
                <a:gd name="connsiteX2" fmla="*/ 1917700 w 1917700"/>
                <a:gd name="connsiteY2" fmla="*/ 0 h 952500"/>
                <a:gd name="connsiteX3" fmla="*/ 0 w 1917700"/>
                <a:gd name="connsiteY3" fmla="*/ 0 h 952500"/>
                <a:gd name="connsiteX4" fmla="*/ 0 w 19177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17700" h="952500">
                  <a:moveTo>
                    <a:pt x="0" y="952500"/>
                  </a:moveTo>
                  <a:lnTo>
                    <a:pt x="1917700" y="952500"/>
                  </a:lnTo>
                  <a:lnTo>
                    <a:pt x="1917700" y="0"/>
                  </a:lnTo>
                  <a:lnTo>
                    <a:pt x="0" y="0"/>
                  </a:lnTo>
                  <a:lnTo>
                    <a:pt x="0" y="952500"/>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人才短缺</a:t>
              </a:r>
            </a:p>
          </p:txBody>
        </p:sp>
        <p:sp>
          <p:nvSpPr>
            <p:cNvPr id="21" name="Freeform 3"/>
            <p:cNvSpPr/>
            <p:nvPr/>
          </p:nvSpPr>
          <p:spPr>
            <a:xfrm>
              <a:off x="6110" y="3567"/>
              <a:ext cx="6840" cy="1500"/>
            </a:xfrm>
            <a:custGeom>
              <a:avLst/>
              <a:gdLst>
                <a:gd name="connsiteX0" fmla="*/ 0 w 4343400"/>
                <a:gd name="connsiteY0" fmla="*/ 952500 h 952500"/>
                <a:gd name="connsiteX1" fmla="*/ 4343400 w 4343400"/>
                <a:gd name="connsiteY1" fmla="*/ 952500 h 952500"/>
                <a:gd name="connsiteX2" fmla="*/ 4343400 w 4343400"/>
                <a:gd name="connsiteY2" fmla="*/ 0 h 952500"/>
                <a:gd name="connsiteX3" fmla="*/ 0 w 4343400"/>
                <a:gd name="connsiteY3" fmla="*/ 0 h 952500"/>
                <a:gd name="connsiteX4" fmla="*/ 0 w 43434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43400" h="952500">
                  <a:moveTo>
                    <a:pt x="0" y="952500"/>
                  </a:moveTo>
                  <a:lnTo>
                    <a:pt x="4343400" y="952500"/>
                  </a:lnTo>
                  <a:lnTo>
                    <a:pt x="4343400" y="0"/>
                  </a:lnTo>
                  <a:lnTo>
                    <a:pt x="0" y="0"/>
                  </a:lnTo>
                  <a:lnTo>
                    <a:pt x="0" y="95250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专业人才培养断档</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校企联合不够紧密</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其他行业的虹吸效应</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Freeform 3"/>
            <p:cNvSpPr/>
            <p:nvPr/>
          </p:nvSpPr>
          <p:spPr>
            <a:xfrm>
              <a:off x="2702" y="5227"/>
              <a:ext cx="3020" cy="1500"/>
            </a:xfrm>
            <a:custGeom>
              <a:avLst/>
              <a:gdLst>
                <a:gd name="connsiteX0" fmla="*/ 0 w 1917700"/>
                <a:gd name="connsiteY0" fmla="*/ 952500 h 952500"/>
                <a:gd name="connsiteX1" fmla="*/ 1917700 w 1917700"/>
                <a:gd name="connsiteY1" fmla="*/ 952500 h 952500"/>
                <a:gd name="connsiteX2" fmla="*/ 1917700 w 1917700"/>
                <a:gd name="connsiteY2" fmla="*/ 0 h 952500"/>
                <a:gd name="connsiteX3" fmla="*/ 0 w 1917700"/>
                <a:gd name="connsiteY3" fmla="*/ 0 h 952500"/>
                <a:gd name="connsiteX4" fmla="*/ 0 w 19177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17700" h="952500">
                  <a:moveTo>
                    <a:pt x="0" y="952500"/>
                  </a:moveTo>
                  <a:lnTo>
                    <a:pt x="1917700" y="952500"/>
                  </a:lnTo>
                  <a:lnTo>
                    <a:pt x="1917700" y="0"/>
                  </a:lnTo>
                  <a:lnTo>
                    <a:pt x="0" y="0"/>
                  </a:lnTo>
                  <a:lnTo>
                    <a:pt x="0" y="952500"/>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应用困难</a:t>
              </a:r>
            </a:p>
          </p:txBody>
        </p:sp>
        <p:sp>
          <p:nvSpPr>
            <p:cNvPr id="23" name="Freeform 3"/>
            <p:cNvSpPr/>
            <p:nvPr/>
          </p:nvSpPr>
          <p:spPr>
            <a:xfrm>
              <a:off x="6120" y="5249"/>
              <a:ext cx="6840" cy="1500"/>
            </a:xfrm>
            <a:custGeom>
              <a:avLst/>
              <a:gdLst>
                <a:gd name="connsiteX0" fmla="*/ 0 w 4343400"/>
                <a:gd name="connsiteY0" fmla="*/ 952500 h 952500"/>
                <a:gd name="connsiteX1" fmla="*/ 4343400 w 4343400"/>
                <a:gd name="connsiteY1" fmla="*/ 952500 h 952500"/>
                <a:gd name="connsiteX2" fmla="*/ 4343400 w 4343400"/>
                <a:gd name="connsiteY2" fmla="*/ 0 h 952500"/>
                <a:gd name="connsiteX3" fmla="*/ 0 w 4343400"/>
                <a:gd name="connsiteY3" fmla="*/ 0 h 952500"/>
                <a:gd name="connsiteX4" fmla="*/ 0 w 43434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43400" h="952500">
                  <a:moveTo>
                    <a:pt x="0" y="952500"/>
                  </a:moveTo>
                  <a:lnTo>
                    <a:pt x="4343400" y="952500"/>
                  </a:lnTo>
                  <a:lnTo>
                    <a:pt x="4343400" y="0"/>
                  </a:lnTo>
                  <a:lnTo>
                    <a:pt x="0" y="0"/>
                  </a:lnTo>
                  <a:lnTo>
                    <a:pt x="0" y="95250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尚未形成产用结合的生态体系</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对业务流程的理解不够深入</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难以应对外资企业的竞争</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 name="Freeform 3"/>
            <p:cNvSpPr/>
            <p:nvPr/>
          </p:nvSpPr>
          <p:spPr>
            <a:xfrm>
              <a:off x="2692" y="6919"/>
              <a:ext cx="3020" cy="1500"/>
            </a:xfrm>
            <a:custGeom>
              <a:avLst/>
              <a:gdLst>
                <a:gd name="connsiteX0" fmla="*/ 0 w 1917700"/>
                <a:gd name="connsiteY0" fmla="*/ 952500 h 952500"/>
                <a:gd name="connsiteX1" fmla="*/ 1917700 w 1917700"/>
                <a:gd name="connsiteY1" fmla="*/ 952500 h 952500"/>
                <a:gd name="connsiteX2" fmla="*/ 1917700 w 1917700"/>
                <a:gd name="connsiteY2" fmla="*/ 0 h 952500"/>
                <a:gd name="connsiteX3" fmla="*/ 0 w 1917700"/>
                <a:gd name="connsiteY3" fmla="*/ 0 h 952500"/>
                <a:gd name="connsiteX4" fmla="*/ 0 w 19177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17700" h="952500">
                  <a:moveTo>
                    <a:pt x="0" y="952500"/>
                  </a:moveTo>
                  <a:lnTo>
                    <a:pt x="1917700" y="952500"/>
                  </a:lnTo>
                  <a:lnTo>
                    <a:pt x="1917700" y="0"/>
                  </a:lnTo>
                  <a:lnTo>
                    <a:pt x="0" y="0"/>
                  </a:lnTo>
                  <a:lnTo>
                    <a:pt x="0" y="952500"/>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创新不足</a:t>
              </a:r>
            </a:p>
          </p:txBody>
        </p:sp>
        <p:sp>
          <p:nvSpPr>
            <p:cNvPr id="25" name="Freeform 3"/>
            <p:cNvSpPr/>
            <p:nvPr/>
          </p:nvSpPr>
          <p:spPr>
            <a:xfrm>
              <a:off x="6120" y="6942"/>
              <a:ext cx="6840" cy="1500"/>
            </a:xfrm>
            <a:custGeom>
              <a:avLst/>
              <a:gdLst>
                <a:gd name="connsiteX0" fmla="*/ 0 w 4343400"/>
                <a:gd name="connsiteY0" fmla="*/ 952500 h 952500"/>
                <a:gd name="connsiteX1" fmla="*/ 4343400 w 4343400"/>
                <a:gd name="connsiteY1" fmla="*/ 952500 h 952500"/>
                <a:gd name="connsiteX2" fmla="*/ 4343400 w 4343400"/>
                <a:gd name="connsiteY2" fmla="*/ 0 h 952500"/>
                <a:gd name="connsiteX3" fmla="*/ 0 w 4343400"/>
                <a:gd name="connsiteY3" fmla="*/ 0 h 952500"/>
                <a:gd name="connsiteX4" fmla="*/ 0 w 43434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43400" h="952500">
                  <a:moveTo>
                    <a:pt x="0" y="952500"/>
                  </a:moveTo>
                  <a:lnTo>
                    <a:pt x="4343400" y="952500"/>
                  </a:lnTo>
                  <a:lnTo>
                    <a:pt x="4343400" y="0"/>
                  </a:lnTo>
                  <a:lnTo>
                    <a:pt x="0" y="0"/>
                  </a:lnTo>
                  <a:lnTo>
                    <a:pt x="0" y="95250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创新产业政策缺位</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知识产权保护力度不够</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en-US" altLang="zh-CN" sz="14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rPr>
                <a:t>对工业软件创新的金融支持不足</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6" name="Freeform 3"/>
            <p:cNvSpPr/>
            <p:nvPr/>
          </p:nvSpPr>
          <p:spPr>
            <a:xfrm>
              <a:off x="2690" y="8602"/>
              <a:ext cx="3020" cy="1500"/>
            </a:xfrm>
            <a:custGeom>
              <a:avLst/>
              <a:gdLst>
                <a:gd name="connsiteX0" fmla="*/ 0 w 1917700"/>
                <a:gd name="connsiteY0" fmla="*/ 952500 h 952500"/>
                <a:gd name="connsiteX1" fmla="*/ 1917700 w 1917700"/>
                <a:gd name="connsiteY1" fmla="*/ 952500 h 952500"/>
                <a:gd name="connsiteX2" fmla="*/ 1917700 w 1917700"/>
                <a:gd name="connsiteY2" fmla="*/ 0 h 952500"/>
                <a:gd name="connsiteX3" fmla="*/ 0 w 1917700"/>
                <a:gd name="connsiteY3" fmla="*/ 0 h 952500"/>
                <a:gd name="connsiteX4" fmla="*/ 0 w 19177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17700" h="952500">
                  <a:moveTo>
                    <a:pt x="0" y="952500"/>
                  </a:moveTo>
                  <a:lnTo>
                    <a:pt x="1917700" y="952500"/>
                  </a:lnTo>
                  <a:lnTo>
                    <a:pt x="1917700" y="0"/>
                  </a:lnTo>
                  <a:lnTo>
                    <a:pt x="0" y="0"/>
                  </a:lnTo>
                  <a:lnTo>
                    <a:pt x="0" y="952500"/>
                  </a:lnTo>
                </a:path>
              </a:pathLst>
            </a:custGeom>
            <a:solidFill>
              <a:srgbClr val="5B9BD4"/>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技术扼制</a:t>
              </a:r>
            </a:p>
          </p:txBody>
        </p:sp>
        <p:sp>
          <p:nvSpPr>
            <p:cNvPr id="27" name="Freeform 3"/>
            <p:cNvSpPr/>
            <p:nvPr/>
          </p:nvSpPr>
          <p:spPr>
            <a:xfrm>
              <a:off x="6117" y="8627"/>
              <a:ext cx="6840" cy="1500"/>
            </a:xfrm>
            <a:custGeom>
              <a:avLst/>
              <a:gdLst>
                <a:gd name="connsiteX0" fmla="*/ 0 w 4343400"/>
                <a:gd name="connsiteY0" fmla="*/ 952500 h 952500"/>
                <a:gd name="connsiteX1" fmla="*/ 4343400 w 4343400"/>
                <a:gd name="connsiteY1" fmla="*/ 952500 h 952500"/>
                <a:gd name="connsiteX2" fmla="*/ 4343400 w 4343400"/>
                <a:gd name="connsiteY2" fmla="*/ 0 h 952500"/>
                <a:gd name="connsiteX3" fmla="*/ 0 w 4343400"/>
                <a:gd name="connsiteY3" fmla="*/ 0 h 952500"/>
                <a:gd name="connsiteX4" fmla="*/ 0 w 4343400"/>
                <a:gd name="connsiteY4" fmla="*/ 952500 h 952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43400" h="952500">
                  <a:moveTo>
                    <a:pt x="0" y="952500"/>
                  </a:moveTo>
                  <a:lnTo>
                    <a:pt x="4343400" y="952500"/>
                  </a:lnTo>
                  <a:lnTo>
                    <a:pt x="4343400" y="0"/>
                  </a:lnTo>
                  <a:lnTo>
                    <a:pt x="0" y="0"/>
                  </a:lnTo>
                  <a:lnTo>
                    <a:pt x="0" y="95250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“瓦森纳协定”对中国的禁售</a:t>
              </a:r>
            </a:p>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一旦本土技术突破，解除禁售抢占市场</a:t>
              </a:r>
            </a:p>
            <a:p>
              <a:pPr marL="342265" marR="0" lvl="0" indent="-342265" algn="l" defTabSz="914400" rtl="0" eaLnBrk="1" fontAlgn="auto" latinLnBrk="0" hangingPunct="1">
                <a:lnSpc>
                  <a:spcPts val="2200"/>
                </a:lnSpc>
                <a:spcBef>
                  <a:spcPts val="0"/>
                </a:spcBef>
                <a:spcAft>
                  <a:spcPts val="0"/>
                </a:spcAft>
                <a:buClr>
                  <a:srgbClr val="4472C4">
                    <a:lumMod val="75000"/>
                  </a:srgbClr>
                </a:buClr>
                <a:buSzTx/>
                <a:buFont typeface="Wingdings" panose="05000000000000000000" pitchFamily="2" charset="2"/>
                <a:buChar char="l"/>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供应链断供威胁</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64" y="374015"/>
            <a:ext cx="9222186"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工业软件分析：</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美国对高科技产业的技术封锁加剧</a:t>
            </a:r>
          </a:p>
        </p:txBody>
      </p:sp>
      <p:grpSp>
        <p:nvGrpSpPr>
          <p:cNvPr id="33" name="组合 32"/>
          <p:cNvGrpSpPr/>
          <p:nvPr/>
        </p:nvGrpSpPr>
        <p:grpSpPr>
          <a:xfrm>
            <a:off x="0" y="1803400"/>
            <a:ext cx="8159750" cy="3138805"/>
            <a:chOff x="284" y="2703"/>
            <a:chExt cx="14047" cy="7311"/>
          </a:xfrm>
        </p:grpSpPr>
        <p:sp>
          <p:nvSpPr>
            <p:cNvPr id="2" name="Freeform 3"/>
            <p:cNvSpPr/>
            <p:nvPr/>
          </p:nvSpPr>
          <p:spPr>
            <a:xfrm>
              <a:off x="1992" y="2703"/>
              <a:ext cx="2977" cy="3240"/>
            </a:xfrm>
            <a:custGeom>
              <a:avLst/>
              <a:gdLst>
                <a:gd name="connsiteX0" fmla="*/ 1574799 w 1890394"/>
                <a:gd name="connsiteY0" fmla="*/ 0 h 2057400"/>
                <a:gd name="connsiteX1" fmla="*/ 314959 w 1890394"/>
                <a:gd name="connsiteY1" fmla="*/ 0 h 2057400"/>
                <a:gd name="connsiteX2" fmla="*/ 268604 w 1890394"/>
                <a:gd name="connsiteY2" fmla="*/ 3174 h 2057400"/>
                <a:gd name="connsiteX3" fmla="*/ 224154 w 1890394"/>
                <a:gd name="connsiteY3" fmla="*/ 13334 h 2057400"/>
                <a:gd name="connsiteX4" fmla="*/ 182244 w 1890394"/>
                <a:gd name="connsiteY4" fmla="*/ 29209 h 2057400"/>
                <a:gd name="connsiteX5" fmla="*/ 143509 w 1890394"/>
                <a:gd name="connsiteY5" fmla="*/ 50800 h 2057400"/>
                <a:gd name="connsiteX6" fmla="*/ 107950 w 1890394"/>
                <a:gd name="connsiteY6" fmla="*/ 77470 h 2057400"/>
                <a:gd name="connsiteX7" fmla="*/ 77469 w 1890394"/>
                <a:gd name="connsiteY7" fmla="*/ 108584 h 2057400"/>
                <a:gd name="connsiteX8" fmla="*/ 50800 w 1890394"/>
                <a:gd name="connsiteY8" fmla="*/ 143509 h 2057400"/>
                <a:gd name="connsiteX9" fmla="*/ 29209 w 1890394"/>
                <a:gd name="connsiteY9" fmla="*/ 182244 h 2057400"/>
                <a:gd name="connsiteX10" fmla="*/ 13334 w 1890394"/>
                <a:gd name="connsiteY10" fmla="*/ 224154 h 2057400"/>
                <a:gd name="connsiteX11" fmla="*/ 3174 w 1890394"/>
                <a:gd name="connsiteY11" fmla="*/ 268604 h 2057400"/>
                <a:gd name="connsiteX12" fmla="*/ 0 w 1890394"/>
                <a:gd name="connsiteY12" fmla="*/ 314959 h 2057400"/>
                <a:gd name="connsiteX13" fmla="*/ 0 w 1890394"/>
                <a:gd name="connsiteY13" fmla="*/ 1742439 h 2057400"/>
                <a:gd name="connsiteX14" fmla="*/ 3174 w 1890394"/>
                <a:gd name="connsiteY14" fmla="*/ 1788794 h 2057400"/>
                <a:gd name="connsiteX15" fmla="*/ 13334 w 1890394"/>
                <a:gd name="connsiteY15" fmla="*/ 1833244 h 2057400"/>
                <a:gd name="connsiteX16" fmla="*/ 29209 w 1890394"/>
                <a:gd name="connsiteY16" fmla="*/ 1875154 h 2057400"/>
                <a:gd name="connsiteX17" fmla="*/ 50800 w 1890394"/>
                <a:gd name="connsiteY17" fmla="*/ 1913889 h 2057400"/>
                <a:gd name="connsiteX18" fmla="*/ 77469 w 1890394"/>
                <a:gd name="connsiteY18" fmla="*/ 1948814 h 2057400"/>
                <a:gd name="connsiteX19" fmla="*/ 107950 w 1890394"/>
                <a:gd name="connsiteY19" fmla="*/ 1979929 h 2057400"/>
                <a:gd name="connsiteX20" fmla="*/ 143509 w 1890394"/>
                <a:gd name="connsiteY20" fmla="*/ 2006600 h 2057400"/>
                <a:gd name="connsiteX21" fmla="*/ 182244 w 1890394"/>
                <a:gd name="connsiteY21" fmla="*/ 2028189 h 2057400"/>
                <a:gd name="connsiteX22" fmla="*/ 224154 w 1890394"/>
                <a:gd name="connsiteY22" fmla="*/ 2044064 h 2057400"/>
                <a:gd name="connsiteX23" fmla="*/ 268604 w 1890394"/>
                <a:gd name="connsiteY23" fmla="*/ 2054224 h 2057400"/>
                <a:gd name="connsiteX24" fmla="*/ 314959 w 1890394"/>
                <a:gd name="connsiteY24" fmla="*/ 2057400 h 2057400"/>
                <a:gd name="connsiteX25" fmla="*/ 1574799 w 1890394"/>
                <a:gd name="connsiteY25" fmla="*/ 2057400 h 2057400"/>
                <a:gd name="connsiteX26" fmla="*/ 1621789 w 1890394"/>
                <a:gd name="connsiteY26" fmla="*/ 2054224 h 2057400"/>
                <a:gd name="connsiteX27" fmla="*/ 1666239 w 1890394"/>
                <a:gd name="connsiteY27" fmla="*/ 2044064 h 2057400"/>
                <a:gd name="connsiteX28" fmla="*/ 1708149 w 1890394"/>
                <a:gd name="connsiteY28" fmla="*/ 2028189 h 2057400"/>
                <a:gd name="connsiteX29" fmla="*/ 1746885 w 1890394"/>
                <a:gd name="connsiteY29" fmla="*/ 2006600 h 2057400"/>
                <a:gd name="connsiteX30" fmla="*/ 1781809 w 1890394"/>
                <a:gd name="connsiteY30" fmla="*/ 1979929 h 2057400"/>
                <a:gd name="connsiteX31" fmla="*/ 1812924 w 1890394"/>
                <a:gd name="connsiteY31" fmla="*/ 1948814 h 2057400"/>
                <a:gd name="connsiteX32" fmla="*/ 1839594 w 1890394"/>
                <a:gd name="connsiteY32" fmla="*/ 1913889 h 2057400"/>
                <a:gd name="connsiteX33" fmla="*/ 1860549 w 1890394"/>
                <a:gd name="connsiteY33" fmla="*/ 1875154 h 2057400"/>
                <a:gd name="connsiteX34" fmla="*/ 1877059 w 1890394"/>
                <a:gd name="connsiteY34" fmla="*/ 1833244 h 2057400"/>
                <a:gd name="connsiteX35" fmla="*/ 1886585 w 1890394"/>
                <a:gd name="connsiteY35" fmla="*/ 1788794 h 2057400"/>
                <a:gd name="connsiteX36" fmla="*/ 1890394 w 1890394"/>
                <a:gd name="connsiteY36" fmla="*/ 1742439 h 2057400"/>
                <a:gd name="connsiteX37" fmla="*/ 1890394 w 1890394"/>
                <a:gd name="connsiteY37" fmla="*/ 314959 h 2057400"/>
                <a:gd name="connsiteX38" fmla="*/ 1886585 w 1890394"/>
                <a:gd name="connsiteY38" fmla="*/ 268604 h 2057400"/>
                <a:gd name="connsiteX39" fmla="*/ 1877059 w 1890394"/>
                <a:gd name="connsiteY39" fmla="*/ 224154 h 2057400"/>
                <a:gd name="connsiteX40" fmla="*/ 1860549 w 1890394"/>
                <a:gd name="connsiteY40" fmla="*/ 182244 h 2057400"/>
                <a:gd name="connsiteX41" fmla="*/ 1839594 w 1890394"/>
                <a:gd name="connsiteY41" fmla="*/ 143509 h 2057400"/>
                <a:gd name="connsiteX42" fmla="*/ 1812924 w 1890394"/>
                <a:gd name="connsiteY42" fmla="*/ 108584 h 2057400"/>
                <a:gd name="connsiteX43" fmla="*/ 1781809 w 1890394"/>
                <a:gd name="connsiteY43" fmla="*/ 77470 h 2057400"/>
                <a:gd name="connsiteX44" fmla="*/ 1746885 w 1890394"/>
                <a:gd name="connsiteY44" fmla="*/ 50800 h 2057400"/>
                <a:gd name="connsiteX45" fmla="*/ 1708149 w 1890394"/>
                <a:gd name="connsiteY45" fmla="*/ 29209 h 2057400"/>
                <a:gd name="connsiteX46" fmla="*/ 1666239 w 1890394"/>
                <a:gd name="connsiteY46" fmla="*/ 13334 h 2057400"/>
                <a:gd name="connsiteX47" fmla="*/ 1621789 w 1890394"/>
                <a:gd name="connsiteY47" fmla="*/ 3174 h 2057400"/>
                <a:gd name="connsiteX48" fmla="*/ 1574799 w 1890394"/>
                <a:gd name="connsiteY48" fmla="*/ 0 h 2057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Lst>
              <a:rect l="l" t="t" r="r" b="b"/>
              <a:pathLst>
                <a:path w="1890394" h="2057400">
                  <a:moveTo>
                    <a:pt x="1574799" y="0"/>
                  </a:moveTo>
                  <a:lnTo>
                    <a:pt x="314959" y="0"/>
                  </a:lnTo>
                  <a:lnTo>
                    <a:pt x="268604" y="3174"/>
                  </a:lnTo>
                  <a:lnTo>
                    <a:pt x="224154" y="13334"/>
                  </a:lnTo>
                  <a:lnTo>
                    <a:pt x="182244" y="29209"/>
                  </a:lnTo>
                  <a:lnTo>
                    <a:pt x="143509" y="50800"/>
                  </a:lnTo>
                  <a:lnTo>
                    <a:pt x="107950" y="77470"/>
                  </a:lnTo>
                  <a:lnTo>
                    <a:pt x="77469" y="108584"/>
                  </a:lnTo>
                  <a:lnTo>
                    <a:pt x="50800" y="143509"/>
                  </a:lnTo>
                  <a:lnTo>
                    <a:pt x="29209" y="182244"/>
                  </a:lnTo>
                  <a:lnTo>
                    <a:pt x="13334" y="224154"/>
                  </a:lnTo>
                  <a:lnTo>
                    <a:pt x="3174" y="268604"/>
                  </a:lnTo>
                  <a:lnTo>
                    <a:pt x="0" y="314959"/>
                  </a:lnTo>
                  <a:lnTo>
                    <a:pt x="0" y="1742439"/>
                  </a:lnTo>
                  <a:lnTo>
                    <a:pt x="3174" y="1788794"/>
                  </a:lnTo>
                  <a:lnTo>
                    <a:pt x="13334" y="1833244"/>
                  </a:lnTo>
                  <a:lnTo>
                    <a:pt x="29209" y="1875154"/>
                  </a:lnTo>
                  <a:lnTo>
                    <a:pt x="50800" y="1913889"/>
                  </a:lnTo>
                  <a:lnTo>
                    <a:pt x="77469" y="1948814"/>
                  </a:lnTo>
                  <a:lnTo>
                    <a:pt x="107950" y="1979929"/>
                  </a:lnTo>
                  <a:lnTo>
                    <a:pt x="143509" y="2006600"/>
                  </a:lnTo>
                  <a:lnTo>
                    <a:pt x="182244" y="2028189"/>
                  </a:lnTo>
                  <a:lnTo>
                    <a:pt x="224154" y="2044064"/>
                  </a:lnTo>
                  <a:lnTo>
                    <a:pt x="268604" y="2054224"/>
                  </a:lnTo>
                  <a:lnTo>
                    <a:pt x="314959" y="2057400"/>
                  </a:lnTo>
                  <a:lnTo>
                    <a:pt x="1574799" y="2057400"/>
                  </a:lnTo>
                  <a:lnTo>
                    <a:pt x="1621789" y="2054224"/>
                  </a:lnTo>
                  <a:lnTo>
                    <a:pt x="1666239" y="2044064"/>
                  </a:lnTo>
                  <a:lnTo>
                    <a:pt x="1708149" y="2028189"/>
                  </a:lnTo>
                  <a:lnTo>
                    <a:pt x="1746885" y="2006600"/>
                  </a:lnTo>
                  <a:lnTo>
                    <a:pt x="1781809" y="1979929"/>
                  </a:lnTo>
                  <a:lnTo>
                    <a:pt x="1812924" y="1948814"/>
                  </a:lnTo>
                  <a:lnTo>
                    <a:pt x="1839594" y="1913889"/>
                  </a:lnTo>
                  <a:lnTo>
                    <a:pt x="1860549" y="1875154"/>
                  </a:lnTo>
                  <a:lnTo>
                    <a:pt x="1877059" y="1833244"/>
                  </a:lnTo>
                  <a:lnTo>
                    <a:pt x="1886585" y="1788794"/>
                  </a:lnTo>
                  <a:lnTo>
                    <a:pt x="1890394" y="1742439"/>
                  </a:lnTo>
                  <a:lnTo>
                    <a:pt x="1890394" y="314959"/>
                  </a:lnTo>
                  <a:lnTo>
                    <a:pt x="1886585" y="268604"/>
                  </a:lnTo>
                  <a:lnTo>
                    <a:pt x="1877059" y="224154"/>
                  </a:lnTo>
                  <a:lnTo>
                    <a:pt x="1860549" y="182244"/>
                  </a:lnTo>
                  <a:lnTo>
                    <a:pt x="1839594" y="143509"/>
                  </a:lnTo>
                  <a:lnTo>
                    <a:pt x="1812924" y="108584"/>
                  </a:lnTo>
                  <a:lnTo>
                    <a:pt x="1781809" y="77470"/>
                  </a:lnTo>
                  <a:lnTo>
                    <a:pt x="1746885" y="50800"/>
                  </a:lnTo>
                  <a:lnTo>
                    <a:pt x="1708149" y="29209"/>
                  </a:lnTo>
                  <a:lnTo>
                    <a:pt x="1666239" y="13334"/>
                  </a:lnTo>
                  <a:lnTo>
                    <a:pt x="1621789" y="3174"/>
                  </a:lnTo>
                  <a:lnTo>
                    <a:pt x="1574799" y="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2019</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年</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月</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19</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日，美国商务部第二次发出为期</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90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天的“临时通用许可”</a:t>
              </a:r>
            </a:p>
          </p:txBody>
        </p:sp>
        <p:sp>
          <p:nvSpPr>
            <p:cNvPr id="3" name="Freeform 3"/>
            <p:cNvSpPr/>
            <p:nvPr/>
          </p:nvSpPr>
          <p:spPr>
            <a:xfrm>
              <a:off x="6008" y="2703"/>
              <a:ext cx="2975" cy="3240"/>
            </a:xfrm>
            <a:custGeom>
              <a:avLst/>
              <a:gdLst>
                <a:gd name="connsiteX0" fmla="*/ 1574800 w 1889760"/>
                <a:gd name="connsiteY0" fmla="*/ 0 h 2057400"/>
                <a:gd name="connsiteX1" fmla="*/ 314960 w 1889760"/>
                <a:gd name="connsiteY1" fmla="*/ 0 h 2057400"/>
                <a:gd name="connsiteX2" fmla="*/ 267970 w 1889760"/>
                <a:gd name="connsiteY2" fmla="*/ 3174 h 2057400"/>
                <a:gd name="connsiteX3" fmla="*/ 224155 w 1889760"/>
                <a:gd name="connsiteY3" fmla="*/ 13334 h 2057400"/>
                <a:gd name="connsiteX4" fmla="*/ 182245 w 1889760"/>
                <a:gd name="connsiteY4" fmla="*/ 29209 h 2057400"/>
                <a:gd name="connsiteX5" fmla="*/ 143510 w 1889760"/>
                <a:gd name="connsiteY5" fmla="*/ 50800 h 2057400"/>
                <a:gd name="connsiteX6" fmla="*/ 107950 w 1889760"/>
                <a:gd name="connsiteY6" fmla="*/ 77470 h 2057400"/>
                <a:gd name="connsiteX7" fmla="*/ 76835 w 1889760"/>
                <a:gd name="connsiteY7" fmla="*/ 108584 h 2057400"/>
                <a:gd name="connsiteX8" fmla="*/ 50800 w 1889760"/>
                <a:gd name="connsiteY8" fmla="*/ 143509 h 2057400"/>
                <a:gd name="connsiteX9" fmla="*/ 29210 w 1889760"/>
                <a:gd name="connsiteY9" fmla="*/ 182244 h 2057400"/>
                <a:gd name="connsiteX10" fmla="*/ 13335 w 1889760"/>
                <a:gd name="connsiteY10" fmla="*/ 224154 h 2057400"/>
                <a:gd name="connsiteX11" fmla="*/ 3175 w 1889760"/>
                <a:gd name="connsiteY11" fmla="*/ 268604 h 2057400"/>
                <a:gd name="connsiteX12" fmla="*/ 0 w 1889760"/>
                <a:gd name="connsiteY12" fmla="*/ 314959 h 2057400"/>
                <a:gd name="connsiteX13" fmla="*/ 0 w 1889760"/>
                <a:gd name="connsiteY13" fmla="*/ 1742439 h 2057400"/>
                <a:gd name="connsiteX14" fmla="*/ 3175 w 1889760"/>
                <a:gd name="connsiteY14" fmla="*/ 1788794 h 2057400"/>
                <a:gd name="connsiteX15" fmla="*/ 13335 w 1889760"/>
                <a:gd name="connsiteY15" fmla="*/ 1833244 h 2057400"/>
                <a:gd name="connsiteX16" fmla="*/ 29210 w 1889760"/>
                <a:gd name="connsiteY16" fmla="*/ 1875154 h 2057400"/>
                <a:gd name="connsiteX17" fmla="*/ 50800 w 1889760"/>
                <a:gd name="connsiteY17" fmla="*/ 1913889 h 2057400"/>
                <a:gd name="connsiteX18" fmla="*/ 76835 w 1889760"/>
                <a:gd name="connsiteY18" fmla="*/ 1948814 h 2057400"/>
                <a:gd name="connsiteX19" fmla="*/ 107950 w 1889760"/>
                <a:gd name="connsiteY19" fmla="*/ 1979929 h 2057400"/>
                <a:gd name="connsiteX20" fmla="*/ 143510 w 1889760"/>
                <a:gd name="connsiteY20" fmla="*/ 2006600 h 2057400"/>
                <a:gd name="connsiteX21" fmla="*/ 182245 w 1889760"/>
                <a:gd name="connsiteY21" fmla="*/ 2028189 h 2057400"/>
                <a:gd name="connsiteX22" fmla="*/ 224155 w 1889760"/>
                <a:gd name="connsiteY22" fmla="*/ 2044064 h 2057400"/>
                <a:gd name="connsiteX23" fmla="*/ 267970 w 1889760"/>
                <a:gd name="connsiteY23" fmla="*/ 2054224 h 2057400"/>
                <a:gd name="connsiteX24" fmla="*/ 314960 w 1889760"/>
                <a:gd name="connsiteY24" fmla="*/ 2057400 h 2057400"/>
                <a:gd name="connsiteX25" fmla="*/ 1574800 w 1889760"/>
                <a:gd name="connsiteY25" fmla="*/ 2057400 h 2057400"/>
                <a:gd name="connsiteX26" fmla="*/ 1621790 w 1889760"/>
                <a:gd name="connsiteY26" fmla="*/ 2054224 h 2057400"/>
                <a:gd name="connsiteX27" fmla="*/ 1666240 w 1889760"/>
                <a:gd name="connsiteY27" fmla="*/ 2044064 h 2057400"/>
                <a:gd name="connsiteX28" fmla="*/ 1708150 w 1889760"/>
                <a:gd name="connsiteY28" fmla="*/ 2028189 h 2057400"/>
                <a:gd name="connsiteX29" fmla="*/ 1746885 w 1889760"/>
                <a:gd name="connsiteY29" fmla="*/ 2006600 h 2057400"/>
                <a:gd name="connsiteX30" fmla="*/ 1781810 w 1889760"/>
                <a:gd name="connsiteY30" fmla="*/ 1979929 h 2057400"/>
                <a:gd name="connsiteX31" fmla="*/ 1812925 w 1889760"/>
                <a:gd name="connsiteY31" fmla="*/ 1948814 h 2057400"/>
                <a:gd name="connsiteX32" fmla="*/ 1839595 w 1889760"/>
                <a:gd name="connsiteY32" fmla="*/ 1913889 h 2057400"/>
                <a:gd name="connsiteX33" fmla="*/ 1860550 w 1889760"/>
                <a:gd name="connsiteY33" fmla="*/ 1875154 h 2057400"/>
                <a:gd name="connsiteX34" fmla="*/ 1876425 w 1889760"/>
                <a:gd name="connsiteY34" fmla="*/ 1833244 h 2057400"/>
                <a:gd name="connsiteX35" fmla="*/ 1886585 w 1889760"/>
                <a:gd name="connsiteY35" fmla="*/ 1788794 h 2057400"/>
                <a:gd name="connsiteX36" fmla="*/ 1889760 w 1889760"/>
                <a:gd name="connsiteY36" fmla="*/ 1742439 h 2057400"/>
                <a:gd name="connsiteX37" fmla="*/ 1889760 w 1889760"/>
                <a:gd name="connsiteY37" fmla="*/ 314959 h 2057400"/>
                <a:gd name="connsiteX38" fmla="*/ 1886585 w 1889760"/>
                <a:gd name="connsiteY38" fmla="*/ 268604 h 2057400"/>
                <a:gd name="connsiteX39" fmla="*/ 1876425 w 1889760"/>
                <a:gd name="connsiteY39" fmla="*/ 224154 h 2057400"/>
                <a:gd name="connsiteX40" fmla="*/ 1860550 w 1889760"/>
                <a:gd name="connsiteY40" fmla="*/ 182244 h 2057400"/>
                <a:gd name="connsiteX41" fmla="*/ 1839595 w 1889760"/>
                <a:gd name="connsiteY41" fmla="*/ 143509 h 2057400"/>
                <a:gd name="connsiteX42" fmla="*/ 1812925 w 1889760"/>
                <a:gd name="connsiteY42" fmla="*/ 108584 h 2057400"/>
                <a:gd name="connsiteX43" fmla="*/ 1781810 w 1889760"/>
                <a:gd name="connsiteY43" fmla="*/ 77470 h 2057400"/>
                <a:gd name="connsiteX44" fmla="*/ 1746885 w 1889760"/>
                <a:gd name="connsiteY44" fmla="*/ 50800 h 2057400"/>
                <a:gd name="connsiteX45" fmla="*/ 1708150 w 1889760"/>
                <a:gd name="connsiteY45" fmla="*/ 29209 h 2057400"/>
                <a:gd name="connsiteX46" fmla="*/ 1666240 w 1889760"/>
                <a:gd name="connsiteY46" fmla="*/ 13334 h 2057400"/>
                <a:gd name="connsiteX47" fmla="*/ 1621790 w 1889760"/>
                <a:gd name="connsiteY47" fmla="*/ 3174 h 2057400"/>
                <a:gd name="connsiteX48" fmla="*/ 1574800 w 1889760"/>
                <a:gd name="connsiteY48" fmla="*/ 0 h 2057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Lst>
              <a:rect l="l" t="t" r="r" b="b"/>
              <a:pathLst>
                <a:path w="1889760" h="2057400">
                  <a:moveTo>
                    <a:pt x="1574800" y="0"/>
                  </a:moveTo>
                  <a:lnTo>
                    <a:pt x="314960" y="0"/>
                  </a:lnTo>
                  <a:lnTo>
                    <a:pt x="267970" y="3174"/>
                  </a:lnTo>
                  <a:lnTo>
                    <a:pt x="224155" y="13334"/>
                  </a:lnTo>
                  <a:lnTo>
                    <a:pt x="182245" y="29209"/>
                  </a:lnTo>
                  <a:lnTo>
                    <a:pt x="143510" y="50800"/>
                  </a:lnTo>
                  <a:lnTo>
                    <a:pt x="107950" y="77470"/>
                  </a:lnTo>
                  <a:lnTo>
                    <a:pt x="76835" y="108584"/>
                  </a:lnTo>
                  <a:lnTo>
                    <a:pt x="50800" y="143509"/>
                  </a:lnTo>
                  <a:lnTo>
                    <a:pt x="29210" y="182244"/>
                  </a:lnTo>
                  <a:lnTo>
                    <a:pt x="13335" y="224154"/>
                  </a:lnTo>
                  <a:lnTo>
                    <a:pt x="3175" y="268604"/>
                  </a:lnTo>
                  <a:lnTo>
                    <a:pt x="0" y="314959"/>
                  </a:lnTo>
                  <a:lnTo>
                    <a:pt x="0" y="1742439"/>
                  </a:lnTo>
                  <a:lnTo>
                    <a:pt x="3175" y="1788794"/>
                  </a:lnTo>
                  <a:lnTo>
                    <a:pt x="13335" y="1833244"/>
                  </a:lnTo>
                  <a:lnTo>
                    <a:pt x="29210" y="1875154"/>
                  </a:lnTo>
                  <a:lnTo>
                    <a:pt x="50800" y="1913889"/>
                  </a:lnTo>
                  <a:lnTo>
                    <a:pt x="76835" y="1948814"/>
                  </a:lnTo>
                  <a:lnTo>
                    <a:pt x="107950" y="1979929"/>
                  </a:lnTo>
                  <a:lnTo>
                    <a:pt x="143510" y="2006600"/>
                  </a:lnTo>
                  <a:lnTo>
                    <a:pt x="182245" y="2028189"/>
                  </a:lnTo>
                  <a:lnTo>
                    <a:pt x="224155" y="2044064"/>
                  </a:lnTo>
                  <a:lnTo>
                    <a:pt x="267970" y="2054224"/>
                  </a:lnTo>
                  <a:lnTo>
                    <a:pt x="314960" y="2057400"/>
                  </a:lnTo>
                  <a:lnTo>
                    <a:pt x="1574800" y="2057400"/>
                  </a:lnTo>
                  <a:lnTo>
                    <a:pt x="1621790" y="2054224"/>
                  </a:lnTo>
                  <a:lnTo>
                    <a:pt x="1666240" y="2044064"/>
                  </a:lnTo>
                  <a:lnTo>
                    <a:pt x="1708150" y="2028189"/>
                  </a:lnTo>
                  <a:lnTo>
                    <a:pt x="1746885" y="2006600"/>
                  </a:lnTo>
                  <a:lnTo>
                    <a:pt x="1781810" y="1979929"/>
                  </a:lnTo>
                  <a:lnTo>
                    <a:pt x="1812925" y="1948814"/>
                  </a:lnTo>
                  <a:lnTo>
                    <a:pt x="1839595" y="1913889"/>
                  </a:lnTo>
                  <a:lnTo>
                    <a:pt x="1860550" y="1875154"/>
                  </a:lnTo>
                  <a:lnTo>
                    <a:pt x="1876425" y="1833244"/>
                  </a:lnTo>
                  <a:lnTo>
                    <a:pt x="1886585" y="1788794"/>
                  </a:lnTo>
                  <a:lnTo>
                    <a:pt x="1889760" y="1742439"/>
                  </a:lnTo>
                  <a:lnTo>
                    <a:pt x="1889760" y="314959"/>
                  </a:lnTo>
                  <a:lnTo>
                    <a:pt x="1886585" y="268604"/>
                  </a:lnTo>
                  <a:lnTo>
                    <a:pt x="1876425" y="224154"/>
                  </a:lnTo>
                  <a:lnTo>
                    <a:pt x="1860550" y="182244"/>
                  </a:lnTo>
                  <a:lnTo>
                    <a:pt x="1839595" y="143509"/>
                  </a:lnTo>
                  <a:lnTo>
                    <a:pt x="1812925" y="108584"/>
                  </a:lnTo>
                  <a:lnTo>
                    <a:pt x="1781810" y="77470"/>
                  </a:lnTo>
                  <a:lnTo>
                    <a:pt x="1746885" y="50800"/>
                  </a:lnTo>
                  <a:lnTo>
                    <a:pt x="1708150" y="29209"/>
                  </a:lnTo>
                  <a:lnTo>
                    <a:pt x="1666240" y="13334"/>
                  </a:lnTo>
                  <a:lnTo>
                    <a:pt x="1621790" y="3174"/>
                  </a:lnTo>
                  <a:lnTo>
                    <a:pt x="1574800" y="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ts val="18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2019年11月18日</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美国商务部第三次发出为期90天的“临时通用许可</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4" name="Freeform 3"/>
            <p:cNvSpPr/>
            <p:nvPr/>
          </p:nvSpPr>
          <p:spPr>
            <a:xfrm>
              <a:off x="10087" y="2703"/>
              <a:ext cx="2978" cy="3240"/>
            </a:xfrm>
            <a:custGeom>
              <a:avLst/>
              <a:gdLst>
                <a:gd name="connsiteX0" fmla="*/ 1574800 w 1889759"/>
                <a:gd name="connsiteY0" fmla="*/ 0 h 2057400"/>
                <a:gd name="connsiteX1" fmla="*/ 314959 w 1889759"/>
                <a:gd name="connsiteY1" fmla="*/ 0 h 2057400"/>
                <a:gd name="connsiteX2" fmla="*/ 267969 w 1889759"/>
                <a:gd name="connsiteY2" fmla="*/ 3175 h 2057400"/>
                <a:gd name="connsiteX3" fmla="*/ 224155 w 1889759"/>
                <a:gd name="connsiteY3" fmla="*/ 13335 h 2057400"/>
                <a:gd name="connsiteX4" fmla="*/ 182245 w 1889759"/>
                <a:gd name="connsiteY4" fmla="*/ 29210 h 2057400"/>
                <a:gd name="connsiteX5" fmla="*/ 143509 w 1889759"/>
                <a:gd name="connsiteY5" fmla="*/ 50800 h 2057400"/>
                <a:gd name="connsiteX6" fmla="*/ 107950 w 1889759"/>
                <a:gd name="connsiteY6" fmla="*/ 77470 h 2057400"/>
                <a:gd name="connsiteX7" fmla="*/ 76835 w 1889759"/>
                <a:gd name="connsiteY7" fmla="*/ 108585 h 2057400"/>
                <a:gd name="connsiteX8" fmla="*/ 50800 w 1889759"/>
                <a:gd name="connsiteY8" fmla="*/ 143510 h 2057400"/>
                <a:gd name="connsiteX9" fmla="*/ 29209 w 1889759"/>
                <a:gd name="connsiteY9" fmla="*/ 182245 h 2057400"/>
                <a:gd name="connsiteX10" fmla="*/ 13335 w 1889759"/>
                <a:gd name="connsiteY10" fmla="*/ 224155 h 2057400"/>
                <a:gd name="connsiteX11" fmla="*/ 3175 w 1889759"/>
                <a:gd name="connsiteY11" fmla="*/ 268605 h 2057400"/>
                <a:gd name="connsiteX12" fmla="*/ 0 w 1889759"/>
                <a:gd name="connsiteY12" fmla="*/ 314960 h 2057400"/>
                <a:gd name="connsiteX13" fmla="*/ 0 w 1889759"/>
                <a:gd name="connsiteY13" fmla="*/ 1742440 h 2057400"/>
                <a:gd name="connsiteX14" fmla="*/ 3175 w 1889759"/>
                <a:gd name="connsiteY14" fmla="*/ 1788795 h 2057400"/>
                <a:gd name="connsiteX15" fmla="*/ 13335 w 1889759"/>
                <a:gd name="connsiteY15" fmla="*/ 1833245 h 2057400"/>
                <a:gd name="connsiteX16" fmla="*/ 29209 w 1889759"/>
                <a:gd name="connsiteY16" fmla="*/ 1875155 h 2057400"/>
                <a:gd name="connsiteX17" fmla="*/ 50800 w 1889759"/>
                <a:gd name="connsiteY17" fmla="*/ 1913890 h 2057400"/>
                <a:gd name="connsiteX18" fmla="*/ 76835 w 1889759"/>
                <a:gd name="connsiteY18" fmla="*/ 1948815 h 2057400"/>
                <a:gd name="connsiteX19" fmla="*/ 107950 w 1889759"/>
                <a:gd name="connsiteY19" fmla="*/ 1979929 h 2057400"/>
                <a:gd name="connsiteX20" fmla="*/ 143509 w 1889759"/>
                <a:gd name="connsiteY20" fmla="*/ 2006600 h 2057400"/>
                <a:gd name="connsiteX21" fmla="*/ 182245 w 1889759"/>
                <a:gd name="connsiteY21" fmla="*/ 2028190 h 2057400"/>
                <a:gd name="connsiteX22" fmla="*/ 224155 w 1889759"/>
                <a:gd name="connsiteY22" fmla="*/ 2044065 h 2057400"/>
                <a:gd name="connsiteX23" fmla="*/ 267969 w 1889759"/>
                <a:gd name="connsiteY23" fmla="*/ 2053590 h 2057400"/>
                <a:gd name="connsiteX24" fmla="*/ 314959 w 1889759"/>
                <a:gd name="connsiteY24" fmla="*/ 2057400 h 2057400"/>
                <a:gd name="connsiteX25" fmla="*/ 1574800 w 1889759"/>
                <a:gd name="connsiteY25" fmla="*/ 2057400 h 2057400"/>
                <a:gd name="connsiteX26" fmla="*/ 1621790 w 1889759"/>
                <a:gd name="connsiteY26" fmla="*/ 2053590 h 2057400"/>
                <a:gd name="connsiteX27" fmla="*/ 1665605 w 1889759"/>
                <a:gd name="connsiteY27" fmla="*/ 2044065 h 2057400"/>
                <a:gd name="connsiteX28" fmla="*/ 1707515 w 1889759"/>
                <a:gd name="connsiteY28" fmla="*/ 2028190 h 2057400"/>
                <a:gd name="connsiteX29" fmla="*/ 1746250 w 1889759"/>
                <a:gd name="connsiteY29" fmla="*/ 2006600 h 2057400"/>
                <a:gd name="connsiteX30" fmla="*/ 1781809 w 1889759"/>
                <a:gd name="connsiteY30" fmla="*/ 1979929 h 2057400"/>
                <a:gd name="connsiteX31" fmla="*/ 1812925 w 1889759"/>
                <a:gd name="connsiteY31" fmla="*/ 1948815 h 2057400"/>
                <a:gd name="connsiteX32" fmla="*/ 1838959 w 1889759"/>
                <a:gd name="connsiteY32" fmla="*/ 1913890 h 2057400"/>
                <a:gd name="connsiteX33" fmla="*/ 1860550 w 1889759"/>
                <a:gd name="connsiteY33" fmla="*/ 1875155 h 2057400"/>
                <a:gd name="connsiteX34" fmla="*/ 1876425 w 1889759"/>
                <a:gd name="connsiteY34" fmla="*/ 1833245 h 2057400"/>
                <a:gd name="connsiteX35" fmla="*/ 1886584 w 1889759"/>
                <a:gd name="connsiteY35" fmla="*/ 1788795 h 2057400"/>
                <a:gd name="connsiteX36" fmla="*/ 1889759 w 1889759"/>
                <a:gd name="connsiteY36" fmla="*/ 1742440 h 2057400"/>
                <a:gd name="connsiteX37" fmla="*/ 1889759 w 1889759"/>
                <a:gd name="connsiteY37" fmla="*/ 314960 h 2057400"/>
                <a:gd name="connsiteX38" fmla="*/ 1886584 w 1889759"/>
                <a:gd name="connsiteY38" fmla="*/ 268605 h 2057400"/>
                <a:gd name="connsiteX39" fmla="*/ 1876425 w 1889759"/>
                <a:gd name="connsiteY39" fmla="*/ 224155 h 2057400"/>
                <a:gd name="connsiteX40" fmla="*/ 1860550 w 1889759"/>
                <a:gd name="connsiteY40" fmla="*/ 182245 h 2057400"/>
                <a:gd name="connsiteX41" fmla="*/ 1838959 w 1889759"/>
                <a:gd name="connsiteY41" fmla="*/ 143510 h 2057400"/>
                <a:gd name="connsiteX42" fmla="*/ 1812925 w 1889759"/>
                <a:gd name="connsiteY42" fmla="*/ 108585 h 2057400"/>
                <a:gd name="connsiteX43" fmla="*/ 1781809 w 1889759"/>
                <a:gd name="connsiteY43" fmla="*/ 77470 h 2057400"/>
                <a:gd name="connsiteX44" fmla="*/ 1746250 w 1889759"/>
                <a:gd name="connsiteY44" fmla="*/ 50800 h 2057400"/>
                <a:gd name="connsiteX45" fmla="*/ 1707515 w 1889759"/>
                <a:gd name="connsiteY45" fmla="*/ 29210 h 2057400"/>
                <a:gd name="connsiteX46" fmla="*/ 1665605 w 1889759"/>
                <a:gd name="connsiteY46" fmla="*/ 13335 h 2057400"/>
                <a:gd name="connsiteX47" fmla="*/ 1621790 w 1889759"/>
                <a:gd name="connsiteY47" fmla="*/ 3175 h 2057400"/>
                <a:gd name="connsiteX48" fmla="*/ 1574800 w 1889759"/>
                <a:gd name="connsiteY48" fmla="*/ 0 h 2057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Lst>
              <a:rect l="l" t="t" r="r" b="b"/>
              <a:pathLst>
                <a:path w="1889759" h="2057400">
                  <a:moveTo>
                    <a:pt x="1574800" y="0"/>
                  </a:moveTo>
                  <a:lnTo>
                    <a:pt x="314959" y="0"/>
                  </a:lnTo>
                  <a:lnTo>
                    <a:pt x="267969" y="3175"/>
                  </a:lnTo>
                  <a:lnTo>
                    <a:pt x="224155" y="13335"/>
                  </a:lnTo>
                  <a:lnTo>
                    <a:pt x="182245" y="29210"/>
                  </a:lnTo>
                  <a:lnTo>
                    <a:pt x="143509" y="50800"/>
                  </a:lnTo>
                  <a:lnTo>
                    <a:pt x="107950" y="77470"/>
                  </a:lnTo>
                  <a:lnTo>
                    <a:pt x="76835" y="108585"/>
                  </a:lnTo>
                  <a:lnTo>
                    <a:pt x="50800" y="143510"/>
                  </a:lnTo>
                  <a:lnTo>
                    <a:pt x="29209" y="182245"/>
                  </a:lnTo>
                  <a:lnTo>
                    <a:pt x="13335" y="224155"/>
                  </a:lnTo>
                  <a:lnTo>
                    <a:pt x="3175" y="268605"/>
                  </a:lnTo>
                  <a:lnTo>
                    <a:pt x="0" y="314960"/>
                  </a:lnTo>
                  <a:lnTo>
                    <a:pt x="0" y="1742440"/>
                  </a:lnTo>
                  <a:lnTo>
                    <a:pt x="3175" y="1788795"/>
                  </a:lnTo>
                  <a:lnTo>
                    <a:pt x="13335" y="1833245"/>
                  </a:lnTo>
                  <a:lnTo>
                    <a:pt x="29209" y="1875155"/>
                  </a:lnTo>
                  <a:lnTo>
                    <a:pt x="50800" y="1913890"/>
                  </a:lnTo>
                  <a:lnTo>
                    <a:pt x="76835" y="1948815"/>
                  </a:lnTo>
                  <a:lnTo>
                    <a:pt x="107950" y="1979929"/>
                  </a:lnTo>
                  <a:lnTo>
                    <a:pt x="143509" y="2006600"/>
                  </a:lnTo>
                  <a:lnTo>
                    <a:pt x="182245" y="2028190"/>
                  </a:lnTo>
                  <a:lnTo>
                    <a:pt x="224155" y="2044065"/>
                  </a:lnTo>
                  <a:lnTo>
                    <a:pt x="267969" y="2053590"/>
                  </a:lnTo>
                  <a:lnTo>
                    <a:pt x="314959" y="2057400"/>
                  </a:lnTo>
                  <a:lnTo>
                    <a:pt x="1574800" y="2057400"/>
                  </a:lnTo>
                  <a:lnTo>
                    <a:pt x="1621790" y="2053590"/>
                  </a:lnTo>
                  <a:lnTo>
                    <a:pt x="1665605" y="2044065"/>
                  </a:lnTo>
                  <a:lnTo>
                    <a:pt x="1707515" y="2028190"/>
                  </a:lnTo>
                  <a:lnTo>
                    <a:pt x="1746250" y="2006600"/>
                  </a:lnTo>
                  <a:lnTo>
                    <a:pt x="1781809" y="1979929"/>
                  </a:lnTo>
                  <a:lnTo>
                    <a:pt x="1812925" y="1948815"/>
                  </a:lnTo>
                  <a:lnTo>
                    <a:pt x="1838959" y="1913890"/>
                  </a:lnTo>
                  <a:lnTo>
                    <a:pt x="1860550" y="1875155"/>
                  </a:lnTo>
                  <a:lnTo>
                    <a:pt x="1876425" y="1833245"/>
                  </a:lnTo>
                  <a:lnTo>
                    <a:pt x="1886584" y="1788795"/>
                  </a:lnTo>
                  <a:lnTo>
                    <a:pt x="1889759" y="1742440"/>
                  </a:lnTo>
                  <a:lnTo>
                    <a:pt x="1889759" y="314960"/>
                  </a:lnTo>
                  <a:lnTo>
                    <a:pt x="1886584" y="268605"/>
                  </a:lnTo>
                  <a:lnTo>
                    <a:pt x="1876425" y="224155"/>
                  </a:lnTo>
                  <a:lnTo>
                    <a:pt x="1860550" y="182245"/>
                  </a:lnTo>
                  <a:lnTo>
                    <a:pt x="1838959" y="143510"/>
                  </a:lnTo>
                  <a:lnTo>
                    <a:pt x="1812925" y="108585"/>
                  </a:lnTo>
                  <a:lnTo>
                    <a:pt x="1781809" y="77470"/>
                  </a:lnTo>
                  <a:lnTo>
                    <a:pt x="1746250" y="50800"/>
                  </a:lnTo>
                  <a:lnTo>
                    <a:pt x="1707515" y="29210"/>
                  </a:lnTo>
                  <a:lnTo>
                    <a:pt x="1665605" y="13335"/>
                  </a:lnTo>
                  <a:lnTo>
                    <a:pt x="1621790" y="3175"/>
                  </a:lnTo>
                  <a:lnTo>
                    <a:pt x="1574800" y="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ts val="18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2020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年</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月</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日，美国商务部第五次发出</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临时许可证”</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有效期至</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月</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15</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日</a:t>
              </a:r>
            </a:p>
          </p:txBody>
        </p:sp>
        <p:sp>
          <p:nvSpPr>
            <p:cNvPr id="12" name="Freeform 3"/>
            <p:cNvSpPr/>
            <p:nvPr/>
          </p:nvSpPr>
          <p:spPr>
            <a:xfrm>
              <a:off x="435" y="6321"/>
              <a:ext cx="13827" cy="340"/>
            </a:xfrm>
            <a:custGeom>
              <a:avLst/>
              <a:gdLst>
                <a:gd name="connsiteX0" fmla="*/ 8671560 w 8779510"/>
                <a:gd name="connsiteY0" fmla="*/ 0 h 215900"/>
                <a:gd name="connsiteX1" fmla="*/ 8671560 w 8779510"/>
                <a:gd name="connsiteY1" fmla="*/ 53975 h 215900"/>
                <a:gd name="connsiteX2" fmla="*/ 0 w 8779510"/>
                <a:gd name="connsiteY2" fmla="*/ 53975 h 215900"/>
                <a:gd name="connsiteX3" fmla="*/ 0 w 8779510"/>
                <a:gd name="connsiteY3" fmla="*/ 161925 h 215900"/>
                <a:gd name="connsiteX4" fmla="*/ 8671560 w 8779510"/>
                <a:gd name="connsiteY4" fmla="*/ 161925 h 215900"/>
                <a:gd name="connsiteX5" fmla="*/ 8671560 w 8779510"/>
                <a:gd name="connsiteY5" fmla="*/ 215900 h 215900"/>
                <a:gd name="connsiteX6" fmla="*/ 8779510 w 8779510"/>
                <a:gd name="connsiteY6" fmla="*/ 107950 h 215900"/>
                <a:gd name="connsiteX7" fmla="*/ 8671560 w 8779510"/>
                <a:gd name="connsiteY7" fmla="*/ 0 h 215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779510" h="215900">
                  <a:moveTo>
                    <a:pt x="8671560" y="0"/>
                  </a:moveTo>
                  <a:lnTo>
                    <a:pt x="8671560" y="53975"/>
                  </a:lnTo>
                  <a:lnTo>
                    <a:pt x="0" y="53975"/>
                  </a:lnTo>
                  <a:lnTo>
                    <a:pt x="0" y="161925"/>
                  </a:lnTo>
                  <a:lnTo>
                    <a:pt x="8671560" y="161925"/>
                  </a:lnTo>
                  <a:lnTo>
                    <a:pt x="8671560" y="215900"/>
                  </a:lnTo>
                  <a:lnTo>
                    <a:pt x="8779510" y="107950"/>
                  </a:lnTo>
                  <a:lnTo>
                    <a:pt x="8671560" y="0"/>
                  </a:lnTo>
                </a:path>
              </a:pathLst>
            </a:custGeom>
            <a:solidFill>
              <a:schemeClr val="accent1">
                <a:lumMod val="75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 name="Freeform 3"/>
            <p:cNvSpPr/>
            <p:nvPr/>
          </p:nvSpPr>
          <p:spPr>
            <a:xfrm>
              <a:off x="2922" y="6265"/>
              <a:ext cx="415" cy="418"/>
            </a:xfrm>
            <a:custGeom>
              <a:avLst/>
              <a:gdLst>
                <a:gd name="connsiteX0" fmla="*/ 6350 w 264795"/>
                <a:gd name="connsiteY0" fmla="*/ 132079 h 264795"/>
                <a:gd name="connsiteX1" fmla="*/ 16510 w 264795"/>
                <a:gd name="connsiteY1" fmla="*/ 83184 h 264795"/>
                <a:gd name="connsiteX2" fmla="*/ 43180 w 264795"/>
                <a:gd name="connsiteY2" fmla="*/ 43179 h 264795"/>
                <a:gd name="connsiteX3" fmla="*/ 83185 w 264795"/>
                <a:gd name="connsiteY3" fmla="*/ 15874 h 264795"/>
                <a:gd name="connsiteX4" fmla="*/ 132715 w 264795"/>
                <a:gd name="connsiteY4" fmla="*/ 6350 h 264795"/>
                <a:gd name="connsiteX5" fmla="*/ 181610 w 264795"/>
                <a:gd name="connsiteY5" fmla="*/ 15874 h 264795"/>
                <a:gd name="connsiteX6" fmla="*/ 221615 w 264795"/>
                <a:gd name="connsiteY6" fmla="*/ 43179 h 264795"/>
                <a:gd name="connsiteX7" fmla="*/ 248285 w 264795"/>
                <a:gd name="connsiteY7" fmla="*/ 83184 h 264795"/>
                <a:gd name="connsiteX8" fmla="*/ 258445 w 264795"/>
                <a:gd name="connsiteY8" fmla="*/ 132079 h 264795"/>
                <a:gd name="connsiteX9" fmla="*/ 248285 w 264795"/>
                <a:gd name="connsiteY9" fmla="*/ 180974 h 264795"/>
                <a:gd name="connsiteX10" fmla="*/ 221615 w 264795"/>
                <a:gd name="connsiteY10" fmla="*/ 220979 h 264795"/>
                <a:gd name="connsiteX11" fmla="*/ 181610 w 264795"/>
                <a:gd name="connsiteY11" fmla="*/ 248284 h 264795"/>
                <a:gd name="connsiteX12" fmla="*/ 132715 w 264795"/>
                <a:gd name="connsiteY12" fmla="*/ 258445 h 264795"/>
                <a:gd name="connsiteX13" fmla="*/ 83185 w 264795"/>
                <a:gd name="connsiteY13" fmla="*/ 248284 h 264795"/>
                <a:gd name="connsiteX14" fmla="*/ 43180 w 264795"/>
                <a:gd name="connsiteY14" fmla="*/ 220979 h 264795"/>
                <a:gd name="connsiteX15" fmla="*/ 16510 w 264795"/>
                <a:gd name="connsiteY15" fmla="*/ 180974 h 264795"/>
                <a:gd name="connsiteX16" fmla="*/ 6350 w 264795"/>
                <a:gd name="connsiteY16" fmla="*/ 132079 h 2647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64795" h="264795">
                  <a:moveTo>
                    <a:pt x="6350" y="132079"/>
                  </a:moveTo>
                  <a:lnTo>
                    <a:pt x="16510" y="83184"/>
                  </a:lnTo>
                  <a:lnTo>
                    <a:pt x="43180" y="43179"/>
                  </a:lnTo>
                  <a:lnTo>
                    <a:pt x="83185" y="15874"/>
                  </a:lnTo>
                  <a:lnTo>
                    <a:pt x="132715" y="6350"/>
                  </a:lnTo>
                  <a:lnTo>
                    <a:pt x="181610" y="15874"/>
                  </a:lnTo>
                  <a:lnTo>
                    <a:pt x="221615" y="43179"/>
                  </a:lnTo>
                  <a:lnTo>
                    <a:pt x="248285" y="83184"/>
                  </a:lnTo>
                  <a:lnTo>
                    <a:pt x="258445" y="132079"/>
                  </a:lnTo>
                  <a:lnTo>
                    <a:pt x="248285" y="180974"/>
                  </a:lnTo>
                  <a:lnTo>
                    <a:pt x="221615" y="220979"/>
                  </a:lnTo>
                  <a:lnTo>
                    <a:pt x="181610" y="248284"/>
                  </a:lnTo>
                  <a:lnTo>
                    <a:pt x="132715" y="258445"/>
                  </a:lnTo>
                  <a:lnTo>
                    <a:pt x="83185" y="248284"/>
                  </a:lnTo>
                  <a:lnTo>
                    <a:pt x="43180" y="220979"/>
                  </a:lnTo>
                  <a:lnTo>
                    <a:pt x="16510" y="180974"/>
                  </a:lnTo>
                  <a:lnTo>
                    <a:pt x="6350" y="132079"/>
                  </a:lnTo>
                </a:path>
              </a:pathLst>
            </a:custGeom>
            <a:solidFill>
              <a:srgbClr val="000000">
                <a:alpha val="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Freeform 3"/>
            <p:cNvSpPr/>
            <p:nvPr/>
          </p:nvSpPr>
          <p:spPr>
            <a:xfrm>
              <a:off x="4572" y="6283"/>
              <a:ext cx="418" cy="415"/>
            </a:xfrm>
            <a:custGeom>
              <a:avLst/>
              <a:gdLst>
                <a:gd name="connsiteX0" fmla="*/ 6350 w 264795"/>
                <a:gd name="connsiteY0" fmla="*/ 132079 h 264159"/>
                <a:gd name="connsiteX1" fmla="*/ 16510 w 264795"/>
                <a:gd name="connsiteY1" fmla="*/ 83184 h 264159"/>
                <a:gd name="connsiteX2" fmla="*/ 43179 w 264795"/>
                <a:gd name="connsiteY2" fmla="*/ 43179 h 264159"/>
                <a:gd name="connsiteX3" fmla="*/ 83185 w 264795"/>
                <a:gd name="connsiteY3" fmla="*/ 15875 h 264159"/>
                <a:gd name="connsiteX4" fmla="*/ 132714 w 264795"/>
                <a:gd name="connsiteY4" fmla="*/ 6350 h 264159"/>
                <a:gd name="connsiteX5" fmla="*/ 181610 w 264795"/>
                <a:gd name="connsiteY5" fmla="*/ 15875 h 264159"/>
                <a:gd name="connsiteX6" fmla="*/ 221614 w 264795"/>
                <a:gd name="connsiteY6" fmla="*/ 43179 h 264159"/>
                <a:gd name="connsiteX7" fmla="*/ 248285 w 264795"/>
                <a:gd name="connsiteY7" fmla="*/ 83184 h 264159"/>
                <a:gd name="connsiteX8" fmla="*/ 258445 w 264795"/>
                <a:gd name="connsiteY8" fmla="*/ 132079 h 264159"/>
                <a:gd name="connsiteX9" fmla="*/ 248285 w 264795"/>
                <a:gd name="connsiteY9" fmla="*/ 180975 h 264159"/>
                <a:gd name="connsiteX10" fmla="*/ 221614 w 264795"/>
                <a:gd name="connsiteY10" fmla="*/ 220979 h 264159"/>
                <a:gd name="connsiteX11" fmla="*/ 181610 w 264795"/>
                <a:gd name="connsiteY11" fmla="*/ 248284 h 264159"/>
                <a:gd name="connsiteX12" fmla="*/ 132714 w 264795"/>
                <a:gd name="connsiteY12" fmla="*/ 257809 h 264159"/>
                <a:gd name="connsiteX13" fmla="*/ 83185 w 264795"/>
                <a:gd name="connsiteY13" fmla="*/ 248284 h 264159"/>
                <a:gd name="connsiteX14" fmla="*/ 43179 w 264795"/>
                <a:gd name="connsiteY14" fmla="*/ 220979 h 264159"/>
                <a:gd name="connsiteX15" fmla="*/ 16510 w 264795"/>
                <a:gd name="connsiteY15" fmla="*/ 180975 h 264159"/>
                <a:gd name="connsiteX16" fmla="*/ 6350 w 264795"/>
                <a:gd name="connsiteY16" fmla="*/ 132079 h 26415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64795" h="264159">
                  <a:moveTo>
                    <a:pt x="6350" y="132079"/>
                  </a:moveTo>
                  <a:lnTo>
                    <a:pt x="16510" y="83184"/>
                  </a:lnTo>
                  <a:lnTo>
                    <a:pt x="43179" y="43179"/>
                  </a:lnTo>
                  <a:lnTo>
                    <a:pt x="83185" y="15875"/>
                  </a:lnTo>
                  <a:lnTo>
                    <a:pt x="132714" y="6350"/>
                  </a:lnTo>
                  <a:lnTo>
                    <a:pt x="181610" y="15875"/>
                  </a:lnTo>
                  <a:lnTo>
                    <a:pt x="221614" y="43179"/>
                  </a:lnTo>
                  <a:lnTo>
                    <a:pt x="248285" y="83184"/>
                  </a:lnTo>
                  <a:lnTo>
                    <a:pt x="258445" y="132079"/>
                  </a:lnTo>
                  <a:lnTo>
                    <a:pt x="248285" y="180975"/>
                  </a:lnTo>
                  <a:lnTo>
                    <a:pt x="221614" y="220979"/>
                  </a:lnTo>
                  <a:lnTo>
                    <a:pt x="181610" y="248284"/>
                  </a:lnTo>
                  <a:lnTo>
                    <a:pt x="132714" y="257809"/>
                  </a:lnTo>
                  <a:lnTo>
                    <a:pt x="83185" y="248284"/>
                  </a:lnTo>
                  <a:lnTo>
                    <a:pt x="43179" y="220979"/>
                  </a:lnTo>
                  <a:lnTo>
                    <a:pt x="16510" y="180975"/>
                  </a:lnTo>
                  <a:lnTo>
                    <a:pt x="6350" y="132079"/>
                  </a:lnTo>
                </a:path>
              </a:pathLst>
            </a:custGeom>
            <a:solidFill>
              <a:srgbClr val="000000">
                <a:alpha val="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Freeform 3"/>
            <p:cNvSpPr/>
            <p:nvPr/>
          </p:nvSpPr>
          <p:spPr>
            <a:xfrm>
              <a:off x="6224" y="6275"/>
              <a:ext cx="417" cy="415"/>
            </a:xfrm>
            <a:custGeom>
              <a:avLst/>
              <a:gdLst>
                <a:gd name="connsiteX0" fmla="*/ 6350 w 264795"/>
                <a:gd name="connsiteY0" fmla="*/ 132715 h 264795"/>
                <a:gd name="connsiteX1" fmla="*/ 16510 w 264795"/>
                <a:gd name="connsiteY1" fmla="*/ 83185 h 264795"/>
                <a:gd name="connsiteX2" fmla="*/ 43179 w 264795"/>
                <a:gd name="connsiteY2" fmla="*/ 43180 h 264795"/>
                <a:gd name="connsiteX3" fmla="*/ 83184 w 264795"/>
                <a:gd name="connsiteY3" fmla="*/ 16509 h 264795"/>
                <a:gd name="connsiteX4" fmla="*/ 132714 w 264795"/>
                <a:gd name="connsiteY4" fmla="*/ 6350 h 264795"/>
                <a:gd name="connsiteX5" fmla="*/ 181610 w 264795"/>
                <a:gd name="connsiteY5" fmla="*/ 16509 h 264795"/>
                <a:gd name="connsiteX6" fmla="*/ 221614 w 264795"/>
                <a:gd name="connsiteY6" fmla="*/ 43180 h 264795"/>
                <a:gd name="connsiteX7" fmla="*/ 248284 w 264795"/>
                <a:gd name="connsiteY7" fmla="*/ 83185 h 264795"/>
                <a:gd name="connsiteX8" fmla="*/ 258445 w 264795"/>
                <a:gd name="connsiteY8" fmla="*/ 132715 h 264795"/>
                <a:gd name="connsiteX9" fmla="*/ 248284 w 264795"/>
                <a:gd name="connsiteY9" fmla="*/ 181609 h 264795"/>
                <a:gd name="connsiteX10" fmla="*/ 221614 w 264795"/>
                <a:gd name="connsiteY10" fmla="*/ 221615 h 264795"/>
                <a:gd name="connsiteX11" fmla="*/ 181610 w 264795"/>
                <a:gd name="connsiteY11" fmla="*/ 248285 h 264795"/>
                <a:gd name="connsiteX12" fmla="*/ 132714 w 264795"/>
                <a:gd name="connsiteY12" fmla="*/ 258445 h 264795"/>
                <a:gd name="connsiteX13" fmla="*/ 83184 w 264795"/>
                <a:gd name="connsiteY13" fmla="*/ 248285 h 264795"/>
                <a:gd name="connsiteX14" fmla="*/ 43179 w 264795"/>
                <a:gd name="connsiteY14" fmla="*/ 221615 h 264795"/>
                <a:gd name="connsiteX15" fmla="*/ 16510 w 264795"/>
                <a:gd name="connsiteY15" fmla="*/ 181609 h 264795"/>
                <a:gd name="connsiteX16" fmla="*/ 6350 w 264795"/>
                <a:gd name="connsiteY16" fmla="*/ 132715 h 2647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64795" h="264795">
                  <a:moveTo>
                    <a:pt x="6350" y="132715"/>
                  </a:moveTo>
                  <a:lnTo>
                    <a:pt x="16510" y="83185"/>
                  </a:lnTo>
                  <a:lnTo>
                    <a:pt x="43179" y="43180"/>
                  </a:lnTo>
                  <a:lnTo>
                    <a:pt x="83184" y="16509"/>
                  </a:lnTo>
                  <a:lnTo>
                    <a:pt x="132714" y="6350"/>
                  </a:lnTo>
                  <a:lnTo>
                    <a:pt x="181610" y="16509"/>
                  </a:lnTo>
                  <a:lnTo>
                    <a:pt x="221614" y="43180"/>
                  </a:lnTo>
                  <a:lnTo>
                    <a:pt x="248284" y="83185"/>
                  </a:lnTo>
                  <a:lnTo>
                    <a:pt x="258445" y="132715"/>
                  </a:lnTo>
                  <a:lnTo>
                    <a:pt x="248284" y="181609"/>
                  </a:lnTo>
                  <a:lnTo>
                    <a:pt x="221614" y="221615"/>
                  </a:lnTo>
                  <a:lnTo>
                    <a:pt x="181610" y="248285"/>
                  </a:lnTo>
                  <a:lnTo>
                    <a:pt x="132714" y="258445"/>
                  </a:lnTo>
                  <a:lnTo>
                    <a:pt x="83184" y="248285"/>
                  </a:lnTo>
                  <a:lnTo>
                    <a:pt x="43179" y="221615"/>
                  </a:lnTo>
                  <a:lnTo>
                    <a:pt x="16510" y="181609"/>
                  </a:lnTo>
                  <a:lnTo>
                    <a:pt x="6350" y="132715"/>
                  </a:lnTo>
                </a:path>
              </a:pathLst>
            </a:custGeom>
            <a:solidFill>
              <a:srgbClr val="000000">
                <a:alpha val="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6" name="Freeform 3"/>
            <p:cNvSpPr/>
            <p:nvPr/>
          </p:nvSpPr>
          <p:spPr>
            <a:xfrm>
              <a:off x="7877" y="6275"/>
              <a:ext cx="418" cy="415"/>
            </a:xfrm>
            <a:custGeom>
              <a:avLst/>
              <a:gdLst>
                <a:gd name="connsiteX0" fmla="*/ 6350 w 264794"/>
                <a:gd name="connsiteY0" fmla="*/ 132715 h 264795"/>
                <a:gd name="connsiteX1" fmla="*/ 16509 w 264794"/>
                <a:gd name="connsiteY1" fmla="*/ 83185 h 264795"/>
                <a:gd name="connsiteX2" fmla="*/ 43179 w 264794"/>
                <a:gd name="connsiteY2" fmla="*/ 43180 h 264795"/>
                <a:gd name="connsiteX3" fmla="*/ 83184 w 264794"/>
                <a:gd name="connsiteY3" fmla="*/ 16509 h 264795"/>
                <a:gd name="connsiteX4" fmla="*/ 132079 w 264794"/>
                <a:gd name="connsiteY4" fmla="*/ 6350 h 264795"/>
                <a:gd name="connsiteX5" fmla="*/ 181609 w 264794"/>
                <a:gd name="connsiteY5" fmla="*/ 16509 h 264795"/>
                <a:gd name="connsiteX6" fmla="*/ 221614 w 264794"/>
                <a:gd name="connsiteY6" fmla="*/ 43180 h 264795"/>
                <a:gd name="connsiteX7" fmla="*/ 248284 w 264794"/>
                <a:gd name="connsiteY7" fmla="*/ 83185 h 264795"/>
                <a:gd name="connsiteX8" fmla="*/ 258444 w 264794"/>
                <a:gd name="connsiteY8" fmla="*/ 132715 h 264795"/>
                <a:gd name="connsiteX9" fmla="*/ 248284 w 264794"/>
                <a:gd name="connsiteY9" fmla="*/ 181609 h 264795"/>
                <a:gd name="connsiteX10" fmla="*/ 221614 w 264794"/>
                <a:gd name="connsiteY10" fmla="*/ 221615 h 264795"/>
                <a:gd name="connsiteX11" fmla="*/ 181609 w 264794"/>
                <a:gd name="connsiteY11" fmla="*/ 248285 h 264795"/>
                <a:gd name="connsiteX12" fmla="*/ 132079 w 264794"/>
                <a:gd name="connsiteY12" fmla="*/ 258445 h 264795"/>
                <a:gd name="connsiteX13" fmla="*/ 83184 w 264794"/>
                <a:gd name="connsiteY13" fmla="*/ 248285 h 264795"/>
                <a:gd name="connsiteX14" fmla="*/ 43179 w 264794"/>
                <a:gd name="connsiteY14" fmla="*/ 221615 h 264795"/>
                <a:gd name="connsiteX15" fmla="*/ 16509 w 264794"/>
                <a:gd name="connsiteY15" fmla="*/ 181609 h 264795"/>
                <a:gd name="connsiteX16" fmla="*/ 6350 w 264794"/>
                <a:gd name="connsiteY16" fmla="*/ 132715 h 2647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64794" h="264795">
                  <a:moveTo>
                    <a:pt x="6350" y="132715"/>
                  </a:moveTo>
                  <a:lnTo>
                    <a:pt x="16509" y="83185"/>
                  </a:lnTo>
                  <a:lnTo>
                    <a:pt x="43179" y="43180"/>
                  </a:lnTo>
                  <a:lnTo>
                    <a:pt x="83184" y="16509"/>
                  </a:lnTo>
                  <a:lnTo>
                    <a:pt x="132079" y="6350"/>
                  </a:lnTo>
                  <a:lnTo>
                    <a:pt x="181609" y="16509"/>
                  </a:lnTo>
                  <a:lnTo>
                    <a:pt x="221614" y="43180"/>
                  </a:lnTo>
                  <a:lnTo>
                    <a:pt x="248284" y="83185"/>
                  </a:lnTo>
                  <a:lnTo>
                    <a:pt x="258444" y="132715"/>
                  </a:lnTo>
                  <a:lnTo>
                    <a:pt x="248284" y="181609"/>
                  </a:lnTo>
                  <a:lnTo>
                    <a:pt x="221614" y="221615"/>
                  </a:lnTo>
                  <a:lnTo>
                    <a:pt x="181609" y="248285"/>
                  </a:lnTo>
                  <a:lnTo>
                    <a:pt x="132079" y="258445"/>
                  </a:lnTo>
                  <a:lnTo>
                    <a:pt x="83184" y="248285"/>
                  </a:lnTo>
                  <a:lnTo>
                    <a:pt x="43179" y="221615"/>
                  </a:lnTo>
                  <a:lnTo>
                    <a:pt x="16509" y="181609"/>
                  </a:lnTo>
                  <a:lnTo>
                    <a:pt x="6350" y="132715"/>
                  </a:lnTo>
                </a:path>
              </a:pathLst>
            </a:custGeom>
            <a:solidFill>
              <a:srgbClr val="000000">
                <a:alpha val="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Freeform 3"/>
            <p:cNvSpPr/>
            <p:nvPr/>
          </p:nvSpPr>
          <p:spPr>
            <a:xfrm>
              <a:off x="1269" y="6290"/>
              <a:ext cx="417" cy="418"/>
            </a:xfrm>
            <a:custGeom>
              <a:avLst/>
              <a:gdLst>
                <a:gd name="connsiteX0" fmla="*/ 6350 w 264795"/>
                <a:gd name="connsiteY0" fmla="*/ 132080 h 264795"/>
                <a:gd name="connsiteX1" fmla="*/ 16510 w 264795"/>
                <a:gd name="connsiteY1" fmla="*/ 83185 h 264795"/>
                <a:gd name="connsiteX2" fmla="*/ 43180 w 264795"/>
                <a:gd name="connsiteY2" fmla="*/ 43180 h 264795"/>
                <a:gd name="connsiteX3" fmla="*/ 83185 w 264795"/>
                <a:gd name="connsiteY3" fmla="*/ 16510 h 264795"/>
                <a:gd name="connsiteX4" fmla="*/ 132715 w 264795"/>
                <a:gd name="connsiteY4" fmla="*/ 6350 h 264795"/>
                <a:gd name="connsiteX5" fmla="*/ 181610 w 264795"/>
                <a:gd name="connsiteY5" fmla="*/ 16510 h 264795"/>
                <a:gd name="connsiteX6" fmla="*/ 221615 w 264795"/>
                <a:gd name="connsiteY6" fmla="*/ 43180 h 264795"/>
                <a:gd name="connsiteX7" fmla="*/ 248919 w 264795"/>
                <a:gd name="connsiteY7" fmla="*/ 83185 h 264795"/>
                <a:gd name="connsiteX8" fmla="*/ 258445 w 264795"/>
                <a:gd name="connsiteY8" fmla="*/ 132080 h 264795"/>
                <a:gd name="connsiteX9" fmla="*/ 248919 w 264795"/>
                <a:gd name="connsiteY9" fmla="*/ 181610 h 264795"/>
                <a:gd name="connsiteX10" fmla="*/ 221615 w 264795"/>
                <a:gd name="connsiteY10" fmla="*/ 221615 h 264795"/>
                <a:gd name="connsiteX11" fmla="*/ 181610 w 264795"/>
                <a:gd name="connsiteY11" fmla="*/ 248285 h 264795"/>
                <a:gd name="connsiteX12" fmla="*/ 132715 w 264795"/>
                <a:gd name="connsiteY12" fmla="*/ 258445 h 264795"/>
                <a:gd name="connsiteX13" fmla="*/ 83185 w 264795"/>
                <a:gd name="connsiteY13" fmla="*/ 248285 h 264795"/>
                <a:gd name="connsiteX14" fmla="*/ 43180 w 264795"/>
                <a:gd name="connsiteY14" fmla="*/ 221615 h 264795"/>
                <a:gd name="connsiteX15" fmla="*/ 16510 w 264795"/>
                <a:gd name="connsiteY15" fmla="*/ 181610 h 264795"/>
                <a:gd name="connsiteX16" fmla="*/ 6350 w 264795"/>
                <a:gd name="connsiteY16" fmla="*/ 132080 h 2647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64795" h="264795">
                  <a:moveTo>
                    <a:pt x="6350" y="132080"/>
                  </a:moveTo>
                  <a:lnTo>
                    <a:pt x="16510" y="83185"/>
                  </a:lnTo>
                  <a:lnTo>
                    <a:pt x="43180" y="43180"/>
                  </a:lnTo>
                  <a:lnTo>
                    <a:pt x="83185" y="16510"/>
                  </a:lnTo>
                  <a:lnTo>
                    <a:pt x="132715" y="6350"/>
                  </a:lnTo>
                  <a:lnTo>
                    <a:pt x="181610" y="16510"/>
                  </a:lnTo>
                  <a:lnTo>
                    <a:pt x="221615" y="43180"/>
                  </a:lnTo>
                  <a:lnTo>
                    <a:pt x="248919" y="83185"/>
                  </a:lnTo>
                  <a:lnTo>
                    <a:pt x="258445" y="132080"/>
                  </a:lnTo>
                  <a:lnTo>
                    <a:pt x="248919" y="181610"/>
                  </a:lnTo>
                  <a:lnTo>
                    <a:pt x="221615" y="221615"/>
                  </a:lnTo>
                  <a:lnTo>
                    <a:pt x="181610" y="248285"/>
                  </a:lnTo>
                  <a:lnTo>
                    <a:pt x="132715" y="258445"/>
                  </a:lnTo>
                  <a:lnTo>
                    <a:pt x="83185" y="248285"/>
                  </a:lnTo>
                  <a:lnTo>
                    <a:pt x="43180" y="221615"/>
                  </a:lnTo>
                  <a:lnTo>
                    <a:pt x="16510" y="181610"/>
                  </a:lnTo>
                  <a:lnTo>
                    <a:pt x="6350" y="132080"/>
                  </a:lnTo>
                </a:path>
              </a:pathLst>
            </a:custGeom>
            <a:solidFill>
              <a:srgbClr val="000000">
                <a:alpha val="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Freeform 3"/>
            <p:cNvSpPr/>
            <p:nvPr/>
          </p:nvSpPr>
          <p:spPr>
            <a:xfrm>
              <a:off x="9529" y="6265"/>
              <a:ext cx="417" cy="418"/>
            </a:xfrm>
            <a:custGeom>
              <a:avLst/>
              <a:gdLst>
                <a:gd name="connsiteX0" fmla="*/ 6350 w 264794"/>
                <a:gd name="connsiteY0" fmla="*/ 132079 h 264795"/>
                <a:gd name="connsiteX1" fmla="*/ 16509 w 264794"/>
                <a:gd name="connsiteY1" fmla="*/ 83184 h 264795"/>
                <a:gd name="connsiteX2" fmla="*/ 43179 w 264794"/>
                <a:gd name="connsiteY2" fmla="*/ 43179 h 264795"/>
                <a:gd name="connsiteX3" fmla="*/ 83184 w 264794"/>
                <a:gd name="connsiteY3" fmla="*/ 15874 h 264795"/>
                <a:gd name="connsiteX4" fmla="*/ 132079 w 264794"/>
                <a:gd name="connsiteY4" fmla="*/ 6350 h 264795"/>
                <a:gd name="connsiteX5" fmla="*/ 181609 w 264794"/>
                <a:gd name="connsiteY5" fmla="*/ 15874 h 264795"/>
                <a:gd name="connsiteX6" fmla="*/ 221614 w 264794"/>
                <a:gd name="connsiteY6" fmla="*/ 43179 h 264795"/>
                <a:gd name="connsiteX7" fmla="*/ 248284 w 264794"/>
                <a:gd name="connsiteY7" fmla="*/ 83184 h 264795"/>
                <a:gd name="connsiteX8" fmla="*/ 258444 w 264794"/>
                <a:gd name="connsiteY8" fmla="*/ 132079 h 264795"/>
                <a:gd name="connsiteX9" fmla="*/ 248284 w 264794"/>
                <a:gd name="connsiteY9" fmla="*/ 180974 h 264795"/>
                <a:gd name="connsiteX10" fmla="*/ 221614 w 264794"/>
                <a:gd name="connsiteY10" fmla="*/ 220979 h 264795"/>
                <a:gd name="connsiteX11" fmla="*/ 181609 w 264794"/>
                <a:gd name="connsiteY11" fmla="*/ 248284 h 264795"/>
                <a:gd name="connsiteX12" fmla="*/ 132079 w 264794"/>
                <a:gd name="connsiteY12" fmla="*/ 258445 h 264795"/>
                <a:gd name="connsiteX13" fmla="*/ 83184 w 264794"/>
                <a:gd name="connsiteY13" fmla="*/ 248284 h 264795"/>
                <a:gd name="connsiteX14" fmla="*/ 43179 w 264794"/>
                <a:gd name="connsiteY14" fmla="*/ 220979 h 264795"/>
                <a:gd name="connsiteX15" fmla="*/ 16509 w 264794"/>
                <a:gd name="connsiteY15" fmla="*/ 180974 h 264795"/>
                <a:gd name="connsiteX16" fmla="*/ 6350 w 264794"/>
                <a:gd name="connsiteY16" fmla="*/ 132079 h 2647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64794" h="264795">
                  <a:moveTo>
                    <a:pt x="6350" y="132079"/>
                  </a:moveTo>
                  <a:lnTo>
                    <a:pt x="16509" y="83184"/>
                  </a:lnTo>
                  <a:lnTo>
                    <a:pt x="43179" y="43179"/>
                  </a:lnTo>
                  <a:lnTo>
                    <a:pt x="83184" y="15874"/>
                  </a:lnTo>
                  <a:lnTo>
                    <a:pt x="132079" y="6350"/>
                  </a:lnTo>
                  <a:lnTo>
                    <a:pt x="181609" y="15874"/>
                  </a:lnTo>
                  <a:lnTo>
                    <a:pt x="221614" y="43179"/>
                  </a:lnTo>
                  <a:lnTo>
                    <a:pt x="248284" y="83184"/>
                  </a:lnTo>
                  <a:lnTo>
                    <a:pt x="258444" y="132079"/>
                  </a:lnTo>
                  <a:lnTo>
                    <a:pt x="248284" y="180974"/>
                  </a:lnTo>
                  <a:lnTo>
                    <a:pt x="221614" y="220979"/>
                  </a:lnTo>
                  <a:lnTo>
                    <a:pt x="181609" y="248284"/>
                  </a:lnTo>
                  <a:lnTo>
                    <a:pt x="132079" y="258445"/>
                  </a:lnTo>
                  <a:lnTo>
                    <a:pt x="83184" y="248284"/>
                  </a:lnTo>
                  <a:lnTo>
                    <a:pt x="43179" y="220979"/>
                  </a:lnTo>
                  <a:lnTo>
                    <a:pt x="16509" y="180974"/>
                  </a:lnTo>
                  <a:lnTo>
                    <a:pt x="6350" y="132079"/>
                  </a:lnTo>
                </a:path>
              </a:pathLst>
            </a:custGeom>
            <a:solidFill>
              <a:srgbClr val="000000">
                <a:alpha val="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Freeform 3"/>
            <p:cNvSpPr/>
            <p:nvPr/>
          </p:nvSpPr>
          <p:spPr>
            <a:xfrm>
              <a:off x="11182" y="6260"/>
              <a:ext cx="415" cy="418"/>
            </a:xfrm>
            <a:custGeom>
              <a:avLst/>
              <a:gdLst>
                <a:gd name="connsiteX0" fmla="*/ 6350 w 264794"/>
                <a:gd name="connsiteY0" fmla="*/ 132079 h 264160"/>
                <a:gd name="connsiteX1" fmla="*/ 16509 w 264794"/>
                <a:gd name="connsiteY1" fmla="*/ 83185 h 264160"/>
                <a:gd name="connsiteX2" fmla="*/ 43179 w 264794"/>
                <a:gd name="connsiteY2" fmla="*/ 43179 h 264160"/>
                <a:gd name="connsiteX3" fmla="*/ 83184 w 264794"/>
                <a:gd name="connsiteY3" fmla="*/ 15875 h 264160"/>
                <a:gd name="connsiteX4" fmla="*/ 132079 w 264794"/>
                <a:gd name="connsiteY4" fmla="*/ 6350 h 264160"/>
                <a:gd name="connsiteX5" fmla="*/ 181609 w 264794"/>
                <a:gd name="connsiteY5" fmla="*/ 15875 h 264160"/>
                <a:gd name="connsiteX6" fmla="*/ 221614 w 264794"/>
                <a:gd name="connsiteY6" fmla="*/ 43179 h 264160"/>
                <a:gd name="connsiteX7" fmla="*/ 248284 w 264794"/>
                <a:gd name="connsiteY7" fmla="*/ 83185 h 264160"/>
                <a:gd name="connsiteX8" fmla="*/ 258444 w 264794"/>
                <a:gd name="connsiteY8" fmla="*/ 132079 h 264160"/>
                <a:gd name="connsiteX9" fmla="*/ 248284 w 264794"/>
                <a:gd name="connsiteY9" fmla="*/ 180975 h 264160"/>
                <a:gd name="connsiteX10" fmla="*/ 221614 w 264794"/>
                <a:gd name="connsiteY10" fmla="*/ 220979 h 264160"/>
                <a:gd name="connsiteX11" fmla="*/ 181609 w 264794"/>
                <a:gd name="connsiteY11" fmla="*/ 248285 h 264160"/>
                <a:gd name="connsiteX12" fmla="*/ 132079 w 264794"/>
                <a:gd name="connsiteY12" fmla="*/ 257810 h 264160"/>
                <a:gd name="connsiteX13" fmla="*/ 83184 w 264794"/>
                <a:gd name="connsiteY13" fmla="*/ 248285 h 264160"/>
                <a:gd name="connsiteX14" fmla="*/ 43179 w 264794"/>
                <a:gd name="connsiteY14" fmla="*/ 220979 h 264160"/>
                <a:gd name="connsiteX15" fmla="*/ 16509 w 264794"/>
                <a:gd name="connsiteY15" fmla="*/ 180975 h 264160"/>
                <a:gd name="connsiteX16" fmla="*/ 6350 w 264794"/>
                <a:gd name="connsiteY16" fmla="*/ 132079 h 2641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64794" h="264160">
                  <a:moveTo>
                    <a:pt x="6350" y="132079"/>
                  </a:moveTo>
                  <a:lnTo>
                    <a:pt x="16509" y="83185"/>
                  </a:lnTo>
                  <a:lnTo>
                    <a:pt x="43179" y="43179"/>
                  </a:lnTo>
                  <a:lnTo>
                    <a:pt x="83184" y="15875"/>
                  </a:lnTo>
                  <a:lnTo>
                    <a:pt x="132079" y="6350"/>
                  </a:lnTo>
                  <a:lnTo>
                    <a:pt x="181609" y="15875"/>
                  </a:lnTo>
                  <a:lnTo>
                    <a:pt x="221614" y="43179"/>
                  </a:lnTo>
                  <a:lnTo>
                    <a:pt x="248284" y="83185"/>
                  </a:lnTo>
                  <a:lnTo>
                    <a:pt x="258444" y="132079"/>
                  </a:lnTo>
                  <a:lnTo>
                    <a:pt x="248284" y="180975"/>
                  </a:lnTo>
                  <a:lnTo>
                    <a:pt x="221614" y="220979"/>
                  </a:lnTo>
                  <a:lnTo>
                    <a:pt x="181609" y="248285"/>
                  </a:lnTo>
                  <a:lnTo>
                    <a:pt x="132079" y="257810"/>
                  </a:lnTo>
                  <a:lnTo>
                    <a:pt x="83184" y="248285"/>
                  </a:lnTo>
                  <a:lnTo>
                    <a:pt x="43179" y="220979"/>
                  </a:lnTo>
                  <a:lnTo>
                    <a:pt x="16509" y="180975"/>
                  </a:lnTo>
                  <a:lnTo>
                    <a:pt x="6350" y="132079"/>
                  </a:lnTo>
                </a:path>
              </a:pathLst>
            </a:custGeom>
            <a:solidFill>
              <a:srgbClr val="000000">
                <a:alpha val="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Freeform 3"/>
            <p:cNvSpPr/>
            <p:nvPr/>
          </p:nvSpPr>
          <p:spPr>
            <a:xfrm>
              <a:off x="12832" y="6260"/>
              <a:ext cx="418" cy="418"/>
            </a:xfrm>
            <a:custGeom>
              <a:avLst/>
              <a:gdLst>
                <a:gd name="connsiteX0" fmla="*/ 6350 w 264794"/>
                <a:gd name="connsiteY0" fmla="*/ 132079 h 264160"/>
                <a:gd name="connsiteX1" fmla="*/ 15875 w 264794"/>
                <a:gd name="connsiteY1" fmla="*/ 83185 h 264160"/>
                <a:gd name="connsiteX2" fmla="*/ 43179 w 264794"/>
                <a:gd name="connsiteY2" fmla="*/ 43179 h 264160"/>
                <a:gd name="connsiteX3" fmla="*/ 83184 w 264794"/>
                <a:gd name="connsiteY3" fmla="*/ 15875 h 264160"/>
                <a:gd name="connsiteX4" fmla="*/ 132079 w 264794"/>
                <a:gd name="connsiteY4" fmla="*/ 6350 h 264160"/>
                <a:gd name="connsiteX5" fmla="*/ 181609 w 264794"/>
                <a:gd name="connsiteY5" fmla="*/ 15875 h 264160"/>
                <a:gd name="connsiteX6" fmla="*/ 221615 w 264794"/>
                <a:gd name="connsiteY6" fmla="*/ 43179 h 264160"/>
                <a:gd name="connsiteX7" fmla="*/ 248284 w 264794"/>
                <a:gd name="connsiteY7" fmla="*/ 83185 h 264160"/>
                <a:gd name="connsiteX8" fmla="*/ 258444 w 264794"/>
                <a:gd name="connsiteY8" fmla="*/ 132079 h 264160"/>
                <a:gd name="connsiteX9" fmla="*/ 248284 w 264794"/>
                <a:gd name="connsiteY9" fmla="*/ 180975 h 264160"/>
                <a:gd name="connsiteX10" fmla="*/ 221615 w 264794"/>
                <a:gd name="connsiteY10" fmla="*/ 220979 h 264160"/>
                <a:gd name="connsiteX11" fmla="*/ 181609 w 264794"/>
                <a:gd name="connsiteY11" fmla="*/ 248285 h 264160"/>
                <a:gd name="connsiteX12" fmla="*/ 132079 w 264794"/>
                <a:gd name="connsiteY12" fmla="*/ 257810 h 264160"/>
                <a:gd name="connsiteX13" fmla="*/ 83184 w 264794"/>
                <a:gd name="connsiteY13" fmla="*/ 248285 h 264160"/>
                <a:gd name="connsiteX14" fmla="*/ 43179 w 264794"/>
                <a:gd name="connsiteY14" fmla="*/ 220979 h 264160"/>
                <a:gd name="connsiteX15" fmla="*/ 15875 w 264794"/>
                <a:gd name="connsiteY15" fmla="*/ 180975 h 264160"/>
                <a:gd name="connsiteX16" fmla="*/ 6350 w 264794"/>
                <a:gd name="connsiteY16" fmla="*/ 132079 h 2641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64794" h="264160">
                  <a:moveTo>
                    <a:pt x="6350" y="132079"/>
                  </a:moveTo>
                  <a:lnTo>
                    <a:pt x="15875" y="83185"/>
                  </a:lnTo>
                  <a:lnTo>
                    <a:pt x="43179" y="43179"/>
                  </a:lnTo>
                  <a:lnTo>
                    <a:pt x="83184" y="15875"/>
                  </a:lnTo>
                  <a:lnTo>
                    <a:pt x="132079" y="6350"/>
                  </a:lnTo>
                  <a:lnTo>
                    <a:pt x="181609" y="15875"/>
                  </a:lnTo>
                  <a:lnTo>
                    <a:pt x="221615" y="43179"/>
                  </a:lnTo>
                  <a:lnTo>
                    <a:pt x="248284" y="83185"/>
                  </a:lnTo>
                  <a:lnTo>
                    <a:pt x="258444" y="132079"/>
                  </a:lnTo>
                  <a:lnTo>
                    <a:pt x="248284" y="180975"/>
                  </a:lnTo>
                  <a:lnTo>
                    <a:pt x="221615" y="220979"/>
                  </a:lnTo>
                  <a:lnTo>
                    <a:pt x="181609" y="248285"/>
                  </a:lnTo>
                  <a:lnTo>
                    <a:pt x="132079" y="257810"/>
                  </a:lnTo>
                  <a:lnTo>
                    <a:pt x="83184" y="248285"/>
                  </a:lnTo>
                  <a:lnTo>
                    <a:pt x="43179" y="220979"/>
                  </a:lnTo>
                  <a:lnTo>
                    <a:pt x="15875" y="180975"/>
                  </a:lnTo>
                  <a:lnTo>
                    <a:pt x="6350" y="132079"/>
                  </a:lnTo>
                </a:path>
              </a:pathLst>
            </a:custGeom>
            <a:solidFill>
              <a:srgbClr val="000000">
                <a:alpha val="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1" name="Freeform 3"/>
            <p:cNvSpPr/>
            <p:nvPr/>
          </p:nvSpPr>
          <p:spPr>
            <a:xfrm>
              <a:off x="11309" y="6790"/>
              <a:ext cx="3022" cy="2975"/>
            </a:xfrm>
            <a:custGeom>
              <a:avLst/>
              <a:gdLst>
                <a:gd name="connsiteX0" fmla="*/ 1605280 w 1920240"/>
                <a:gd name="connsiteY0" fmla="*/ 0 h 1887854"/>
                <a:gd name="connsiteX1" fmla="*/ 314960 w 1920240"/>
                <a:gd name="connsiteY1" fmla="*/ 0 h 1887854"/>
                <a:gd name="connsiteX2" fmla="*/ 267970 w 1920240"/>
                <a:gd name="connsiteY2" fmla="*/ 3175 h 1887854"/>
                <a:gd name="connsiteX3" fmla="*/ 224155 w 1920240"/>
                <a:gd name="connsiteY3" fmla="*/ 13335 h 1887854"/>
                <a:gd name="connsiteX4" fmla="*/ 182245 w 1920240"/>
                <a:gd name="connsiteY4" fmla="*/ 29210 h 1887854"/>
                <a:gd name="connsiteX5" fmla="*/ 143510 w 1920240"/>
                <a:gd name="connsiteY5" fmla="*/ 50800 h 1887854"/>
                <a:gd name="connsiteX6" fmla="*/ 107950 w 1920240"/>
                <a:gd name="connsiteY6" fmla="*/ 77470 h 1887854"/>
                <a:gd name="connsiteX7" fmla="*/ 77470 w 1920240"/>
                <a:gd name="connsiteY7" fmla="*/ 107950 h 1887854"/>
                <a:gd name="connsiteX8" fmla="*/ 50800 w 1920240"/>
                <a:gd name="connsiteY8" fmla="*/ 143510 h 1887854"/>
                <a:gd name="connsiteX9" fmla="*/ 29210 w 1920240"/>
                <a:gd name="connsiteY9" fmla="*/ 182245 h 1887854"/>
                <a:gd name="connsiteX10" fmla="*/ 13334 w 1920240"/>
                <a:gd name="connsiteY10" fmla="*/ 223520 h 1887854"/>
                <a:gd name="connsiteX11" fmla="*/ 3175 w 1920240"/>
                <a:gd name="connsiteY11" fmla="*/ 267970 h 1887854"/>
                <a:gd name="connsiteX12" fmla="*/ 0 w 1920240"/>
                <a:gd name="connsiteY12" fmla="*/ 314960 h 1887854"/>
                <a:gd name="connsiteX13" fmla="*/ 0 w 1920240"/>
                <a:gd name="connsiteY13" fmla="*/ 1573529 h 1887854"/>
                <a:gd name="connsiteX14" fmla="*/ 3175 w 1920240"/>
                <a:gd name="connsiteY14" fmla="*/ 1619885 h 1887854"/>
                <a:gd name="connsiteX15" fmla="*/ 13334 w 1920240"/>
                <a:gd name="connsiteY15" fmla="*/ 1664335 h 1887854"/>
                <a:gd name="connsiteX16" fmla="*/ 29210 w 1920240"/>
                <a:gd name="connsiteY16" fmla="*/ 1706245 h 1887854"/>
                <a:gd name="connsiteX17" fmla="*/ 50800 w 1920240"/>
                <a:gd name="connsiteY17" fmla="*/ 1744979 h 1887854"/>
                <a:gd name="connsiteX18" fmla="*/ 77470 w 1920240"/>
                <a:gd name="connsiteY18" fmla="*/ 1779904 h 1887854"/>
                <a:gd name="connsiteX19" fmla="*/ 107950 w 1920240"/>
                <a:gd name="connsiteY19" fmla="*/ 1811020 h 1887854"/>
                <a:gd name="connsiteX20" fmla="*/ 143510 w 1920240"/>
                <a:gd name="connsiteY20" fmla="*/ 1837690 h 1887854"/>
                <a:gd name="connsiteX21" fmla="*/ 182245 w 1920240"/>
                <a:gd name="connsiteY21" fmla="*/ 1858645 h 1887854"/>
                <a:gd name="connsiteX22" fmla="*/ 224155 w 1920240"/>
                <a:gd name="connsiteY22" fmla="*/ 1874520 h 1887854"/>
                <a:gd name="connsiteX23" fmla="*/ 267970 w 1920240"/>
                <a:gd name="connsiteY23" fmla="*/ 1884679 h 1887854"/>
                <a:gd name="connsiteX24" fmla="*/ 314960 w 1920240"/>
                <a:gd name="connsiteY24" fmla="*/ 1887854 h 1887854"/>
                <a:gd name="connsiteX25" fmla="*/ 1605280 w 1920240"/>
                <a:gd name="connsiteY25" fmla="*/ 1887854 h 1887854"/>
                <a:gd name="connsiteX26" fmla="*/ 1651634 w 1920240"/>
                <a:gd name="connsiteY26" fmla="*/ 1884679 h 1887854"/>
                <a:gd name="connsiteX27" fmla="*/ 1696084 w 1920240"/>
                <a:gd name="connsiteY27" fmla="*/ 1874520 h 1887854"/>
                <a:gd name="connsiteX28" fmla="*/ 1737995 w 1920240"/>
                <a:gd name="connsiteY28" fmla="*/ 1858645 h 1887854"/>
                <a:gd name="connsiteX29" fmla="*/ 1776730 w 1920240"/>
                <a:gd name="connsiteY29" fmla="*/ 1837690 h 1887854"/>
                <a:gd name="connsiteX30" fmla="*/ 1811655 w 1920240"/>
                <a:gd name="connsiteY30" fmla="*/ 1811020 h 1887854"/>
                <a:gd name="connsiteX31" fmla="*/ 1842770 w 1920240"/>
                <a:gd name="connsiteY31" fmla="*/ 1779904 h 1887854"/>
                <a:gd name="connsiteX32" fmla="*/ 1869440 w 1920240"/>
                <a:gd name="connsiteY32" fmla="*/ 1744979 h 1887854"/>
                <a:gd name="connsiteX33" fmla="*/ 1891030 w 1920240"/>
                <a:gd name="connsiteY33" fmla="*/ 1706245 h 1887854"/>
                <a:gd name="connsiteX34" fmla="*/ 1906905 w 1920240"/>
                <a:gd name="connsiteY34" fmla="*/ 1664335 h 1887854"/>
                <a:gd name="connsiteX35" fmla="*/ 1916430 w 1920240"/>
                <a:gd name="connsiteY35" fmla="*/ 1619885 h 1887854"/>
                <a:gd name="connsiteX36" fmla="*/ 1920240 w 1920240"/>
                <a:gd name="connsiteY36" fmla="*/ 1573529 h 1887854"/>
                <a:gd name="connsiteX37" fmla="*/ 1920240 w 1920240"/>
                <a:gd name="connsiteY37" fmla="*/ 314960 h 1887854"/>
                <a:gd name="connsiteX38" fmla="*/ 1916430 w 1920240"/>
                <a:gd name="connsiteY38" fmla="*/ 267970 h 1887854"/>
                <a:gd name="connsiteX39" fmla="*/ 1906905 w 1920240"/>
                <a:gd name="connsiteY39" fmla="*/ 223520 h 1887854"/>
                <a:gd name="connsiteX40" fmla="*/ 1891030 w 1920240"/>
                <a:gd name="connsiteY40" fmla="*/ 182245 h 1887854"/>
                <a:gd name="connsiteX41" fmla="*/ 1869440 w 1920240"/>
                <a:gd name="connsiteY41" fmla="*/ 143510 h 1887854"/>
                <a:gd name="connsiteX42" fmla="*/ 1842770 w 1920240"/>
                <a:gd name="connsiteY42" fmla="*/ 107950 h 1887854"/>
                <a:gd name="connsiteX43" fmla="*/ 1811655 w 1920240"/>
                <a:gd name="connsiteY43" fmla="*/ 77470 h 1887854"/>
                <a:gd name="connsiteX44" fmla="*/ 1776730 w 1920240"/>
                <a:gd name="connsiteY44" fmla="*/ 50800 h 1887854"/>
                <a:gd name="connsiteX45" fmla="*/ 1737995 w 1920240"/>
                <a:gd name="connsiteY45" fmla="*/ 29210 h 1887854"/>
                <a:gd name="connsiteX46" fmla="*/ 1696084 w 1920240"/>
                <a:gd name="connsiteY46" fmla="*/ 13335 h 1887854"/>
                <a:gd name="connsiteX47" fmla="*/ 1651634 w 1920240"/>
                <a:gd name="connsiteY47" fmla="*/ 3175 h 1887854"/>
                <a:gd name="connsiteX48" fmla="*/ 1605280 w 1920240"/>
                <a:gd name="connsiteY48" fmla="*/ 0 h 18878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Lst>
              <a:rect l="l" t="t" r="r" b="b"/>
              <a:pathLst>
                <a:path w="1920240" h="1887854">
                  <a:moveTo>
                    <a:pt x="1605280" y="0"/>
                  </a:moveTo>
                  <a:lnTo>
                    <a:pt x="314960" y="0"/>
                  </a:lnTo>
                  <a:lnTo>
                    <a:pt x="267970" y="3175"/>
                  </a:lnTo>
                  <a:lnTo>
                    <a:pt x="224155" y="13335"/>
                  </a:lnTo>
                  <a:lnTo>
                    <a:pt x="182245" y="29210"/>
                  </a:lnTo>
                  <a:lnTo>
                    <a:pt x="143510" y="50800"/>
                  </a:lnTo>
                  <a:lnTo>
                    <a:pt x="107950" y="77470"/>
                  </a:lnTo>
                  <a:lnTo>
                    <a:pt x="77470" y="107950"/>
                  </a:lnTo>
                  <a:lnTo>
                    <a:pt x="50800" y="143510"/>
                  </a:lnTo>
                  <a:lnTo>
                    <a:pt x="29210" y="182245"/>
                  </a:lnTo>
                  <a:lnTo>
                    <a:pt x="13334" y="223520"/>
                  </a:lnTo>
                  <a:lnTo>
                    <a:pt x="3175" y="267970"/>
                  </a:lnTo>
                  <a:lnTo>
                    <a:pt x="0" y="314960"/>
                  </a:lnTo>
                  <a:lnTo>
                    <a:pt x="0" y="1573529"/>
                  </a:lnTo>
                  <a:lnTo>
                    <a:pt x="3175" y="1619885"/>
                  </a:lnTo>
                  <a:lnTo>
                    <a:pt x="13334" y="1664335"/>
                  </a:lnTo>
                  <a:lnTo>
                    <a:pt x="29210" y="1706245"/>
                  </a:lnTo>
                  <a:lnTo>
                    <a:pt x="50800" y="1744979"/>
                  </a:lnTo>
                  <a:lnTo>
                    <a:pt x="77470" y="1779904"/>
                  </a:lnTo>
                  <a:lnTo>
                    <a:pt x="107950" y="1811020"/>
                  </a:lnTo>
                  <a:lnTo>
                    <a:pt x="143510" y="1837690"/>
                  </a:lnTo>
                  <a:lnTo>
                    <a:pt x="182245" y="1858645"/>
                  </a:lnTo>
                  <a:lnTo>
                    <a:pt x="224155" y="1874520"/>
                  </a:lnTo>
                  <a:lnTo>
                    <a:pt x="267970" y="1884679"/>
                  </a:lnTo>
                  <a:lnTo>
                    <a:pt x="314960" y="1887854"/>
                  </a:lnTo>
                  <a:lnTo>
                    <a:pt x="1605280" y="1887854"/>
                  </a:lnTo>
                  <a:lnTo>
                    <a:pt x="1651634" y="1884679"/>
                  </a:lnTo>
                  <a:lnTo>
                    <a:pt x="1696084" y="1874520"/>
                  </a:lnTo>
                  <a:lnTo>
                    <a:pt x="1737995" y="1858645"/>
                  </a:lnTo>
                  <a:lnTo>
                    <a:pt x="1776730" y="1837690"/>
                  </a:lnTo>
                  <a:lnTo>
                    <a:pt x="1811655" y="1811020"/>
                  </a:lnTo>
                  <a:lnTo>
                    <a:pt x="1842770" y="1779904"/>
                  </a:lnTo>
                  <a:lnTo>
                    <a:pt x="1869440" y="1744979"/>
                  </a:lnTo>
                  <a:lnTo>
                    <a:pt x="1891030" y="1706245"/>
                  </a:lnTo>
                  <a:lnTo>
                    <a:pt x="1906905" y="1664335"/>
                  </a:lnTo>
                  <a:lnTo>
                    <a:pt x="1916430" y="1619885"/>
                  </a:lnTo>
                  <a:lnTo>
                    <a:pt x="1920240" y="1573529"/>
                  </a:lnTo>
                  <a:lnTo>
                    <a:pt x="1920240" y="314960"/>
                  </a:lnTo>
                  <a:lnTo>
                    <a:pt x="1916430" y="267970"/>
                  </a:lnTo>
                  <a:lnTo>
                    <a:pt x="1906905" y="223520"/>
                  </a:lnTo>
                  <a:lnTo>
                    <a:pt x="1891030" y="182245"/>
                  </a:lnTo>
                  <a:lnTo>
                    <a:pt x="1869440" y="143510"/>
                  </a:lnTo>
                  <a:lnTo>
                    <a:pt x="1842770" y="107950"/>
                  </a:lnTo>
                  <a:lnTo>
                    <a:pt x="1811655" y="77470"/>
                  </a:lnTo>
                  <a:lnTo>
                    <a:pt x="1776730" y="50800"/>
                  </a:lnTo>
                  <a:lnTo>
                    <a:pt x="1737995" y="29210"/>
                  </a:lnTo>
                  <a:lnTo>
                    <a:pt x="1696084" y="13335"/>
                  </a:lnTo>
                  <a:lnTo>
                    <a:pt x="1651634" y="3175"/>
                  </a:lnTo>
                  <a:lnTo>
                    <a:pt x="1605280" y="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2020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年</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月</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15</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日，美国商务部宣布将临时许可再延长</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90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天，</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2020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年</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月</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日，并表明这是最后一次延期</a:t>
              </a:r>
            </a:p>
          </p:txBody>
        </p:sp>
        <p:sp>
          <p:nvSpPr>
            <p:cNvPr id="22" name="Freeform 3"/>
            <p:cNvSpPr/>
            <p:nvPr/>
          </p:nvSpPr>
          <p:spPr>
            <a:xfrm>
              <a:off x="7878" y="6812"/>
              <a:ext cx="3025" cy="2975"/>
            </a:xfrm>
            <a:custGeom>
              <a:avLst/>
              <a:gdLst>
                <a:gd name="connsiteX0" fmla="*/ 1605280 w 1920240"/>
                <a:gd name="connsiteY0" fmla="*/ 0 h 1887854"/>
                <a:gd name="connsiteX1" fmla="*/ 314959 w 1920240"/>
                <a:gd name="connsiteY1" fmla="*/ 0 h 1887854"/>
                <a:gd name="connsiteX2" fmla="*/ 267970 w 1920240"/>
                <a:gd name="connsiteY2" fmla="*/ 3175 h 1887854"/>
                <a:gd name="connsiteX3" fmla="*/ 223520 w 1920240"/>
                <a:gd name="connsiteY3" fmla="*/ 13335 h 1887854"/>
                <a:gd name="connsiteX4" fmla="*/ 182244 w 1920240"/>
                <a:gd name="connsiteY4" fmla="*/ 29210 h 1887854"/>
                <a:gd name="connsiteX5" fmla="*/ 143509 w 1920240"/>
                <a:gd name="connsiteY5" fmla="*/ 50800 h 1887854"/>
                <a:gd name="connsiteX6" fmla="*/ 107950 w 1920240"/>
                <a:gd name="connsiteY6" fmla="*/ 77470 h 1887854"/>
                <a:gd name="connsiteX7" fmla="*/ 77470 w 1920240"/>
                <a:gd name="connsiteY7" fmla="*/ 107950 h 1887854"/>
                <a:gd name="connsiteX8" fmla="*/ 50800 w 1920240"/>
                <a:gd name="connsiteY8" fmla="*/ 143510 h 1887854"/>
                <a:gd name="connsiteX9" fmla="*/ 29209 w 1920240"/>
                <a:gd name="connsiteY9" fmla="*/ 182245 h 1887854"/>
                <a:gd name="connsiteX10" fmla="*/ 13334 w 1920240"/>
                <a:gd name="connsiteY10" fmla="*/ 223520 h 1887854"/>
                <a:gd name="connsiteX11" fmla="*/ 3175 w 1920240"/>
                <a:gd name="connsiteY11" fmla="*/ 267970 h 1887854"/>
                <a:gd name="connsiteX12" fmla="*/ 0 w 1920240"/>
                <a:gd name="connsiteY12" fmla="*/ 314960 h 1887854"/>
                <a:gd name="connsiteX13" fmla="*/ 0 w 1920240"/>
                <a:gd name="connsiteY13" fmla="*/ 1573529 h 1887854"/>
                <a:gd name="connsiteX14" fmla="*/ 3175 w 1920240"/>
                <a:gd name="connsiteY14" fmla="*/ 1619885 h 1887854"/>
                <a:gd name="connsiteX15" fmla="*/ 13334 w 1920240"/>
                <a:gd name="connsiteY15" fmla="*/ 1664335 h 1887854"/>
                <a:gd name="connsiteX16" fmla="*/ 29209 w 1920240"/>
                <a:gd name="connsiteY16" fmla="*/ 1706245 h 1887854"/>
                <a:gd name="connsiteX17" fmla="*/ 50800 w 1920240"/>
                <a:gd name="connsiteY17" fmla="*/ 1744979 h 1887854"/>
                <a:gd name="connsiteX18" fmla="*/ 77470 w 1920240"/>
                <a:gd name="connsiteY18" fmla="*/ 1779904 h 1887854"/>
                <a:gd name="connsiteX19" fmla="*/ 107950 w 1920240"/>
                <a:gd name="connsiteY19" fmla="*/ 1811020 h 1887854"/>
                <a:gd name="connsiteX20" fmla="*/ 143509 w 1920240"/>
                <a:gd name="connsiteY20" fmla="*/ 1837690 h 1887854"/>
                <a:gd name="connsiteX21" fmla="*/ 182244 w 1920240"/>
                <a:gd name="connsiteY21" fmla="*/ 1858645 h 1887854"/>
                <a:gd name="connsiteX22" fmla="*/ 223520 w 1920240"/>
                <a:gd name="connsiteY22" fmla="*/ 1874520 h 1887854"/>
                <a:gd name="connsiteX23" fmla="*/ 267970 w 1920240"/>
                <a:gd name="connsiteY23" fmla="*/ 1884679 h 1887854"/>
                <a:gd name="connsiteX24" fmla="*/ 314959 w 1920240"/>
                <a:gd name="connsiteY24" fmla="*/ 1887854 h 1887854"/>
                <a:gd name="connsiteX25" fmla="*/ 1605280 w 1920240"/>
                <a:gd name="connsiteY25" fmla="*/ 1887854 h 1887854"/>
                <a:gd name="connsiteX26" fmla="*/ 1651634 w 1920240"/>
                <a:gd name="connsiteY26" fmla="*/ 1884679 h 1887854"/>
                <a:gd name="connsiteX27" fmla="*/ 1696084 w 1920240"/>
                <a:gd name="connsiteY27" fmla="*/ 1874520 h 1887854"/>
                <a:gd name="connsiteX28" fmla="*/ 1737994 w 1920240"/>
                <a:gd name="connsiteY28" fmla="*/ 1858645 h 1887854"/>
                <a:gd name="connsiteX29" fmla="*/ 1776730 w 1920240"/>
                <a:gd name="connsiteY29" fmla="*/ 1837690 h 1887854"/>
                <a:gd name="connsiteX30" fmla="*/ 1811654 w 1920240"/>
                <a:gd name="connsiteY30" fmla="*/ 1811020 h 1887854"/>
                <a:gd name="connsiteX31" fmla="*/ 1842769 w 1920240"/>
                <a:gd name="connsiteY31" fmla="*/ 1779904 h 1887854"/>
                <a:gd name="connsiteX32" fmla="*/ 1869440 w 1920240"/>
                <a:gd name="connsiteY32" fmla="*/ 1744979 h 1887854"/>
                <a:gd name="connsiteX33" fmla="*/ 1891030 w 1920240"/>
                <a:gd name="connsiteY33" fmla="*/ 1706245 h 1887854"/>
                <a:gd name="connsiteX34" fmla="*/ 1906904 w 1920240"/>
                <a:gd name="connsiteY34" fmla="*/ 1664335 h 1887854"/>
                <a:gd name="connsiteX35" fmla="*/ 1916430 w 1920240"/>
                <a:gd name="connsiteY35" fmla="*/ 1619885 h 1887854"/>
                <a:gd name="connsiteX36" fmla="*/ 1920240 w 1920240"/>
                <a:gd name="connsiteY36" fmla="*/ 1573529 h 1887854"/>
                <a:gd name="connsiteX37" fmla="*/ 1920240 w 1920240"/>
                <a:gd name="connsiteY37" fmla="*/ 314960 h 1887854"/>
                <a:gd name="connsiteX38" fmla="*/ 1916430 w 1920240"/>
                <a:gd name="connsiteY38" fmla="*/ 267970 h 1887854"/>
                <a:gd name="connsiteX39" fmla="*/ 1906904 w 1920240"/>
                <a:gd name="connsiteY39" fmla="*/ 223520 h 1887854"/>
                <a:gd name="connsiteX40" fmla="*/ 1891030 w 1920240"/>
                <a:gd name="connsiteY40" fmla="*/ 182245 h 1887854"/>
                <a:gd name="connsiteX41" fmla="*/ 1869440 w 1920240"/>
                <a:gd name="connsiteY41" fmla="*/ 143510 h 1887854"/>
                <a:gd name="connsiteX42" fmla="*/ 1842769 w 1920240"/>
                <a:gd name="connsiteY42" fmla="*/ 107950 h 1887854"/>
                <a:gd name="connsiteX43" fmla="*/ 1811654 w 1920240"/>
                <a:gd name="connsiteY43" fmla="*/ 77470 h 1887854"/>
                <a:gd name="connsiteX44" fmla="*/ 1776730 w 1920240"/>
                <a:gd name="connsiteY44" fmla="*/ 50800 h 1887854"/>
                <a:gd name="connsiteX45" fmla="*/ 1737994 w 1920240"/>
                <a:gd name="connsiteY45" fmla="*/ 29210 h 1887854"/>
                <a:gd name="connsiteX46" fmla="*/ 1696084 w 1920240"/>
                <a:gd name="connsiteY46" fmla="*/ 13335 h 1887854"/>
                <a:gd name="connsiteX47" fmla="*/ 1651634 w 1920240"/>
                <a:gd name="connsiteY47" fmla="*/ 3175 h 1887854"/>
                <a:gd name="connsiteX48" fmla="*/ 1605280 w 1920240"/>
                <a:gd name="connsiteY48" fmla="*/ 0 h 18878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Lst>
              <a:rect l="l" t="t" r="r" b="b"/>
              <a:pathLst>
                <a:path w="1920240" h="1887854">
                  <a:moveTo>
                    <a:pt x="1605280" y="0"/>
                  </a:moveTo>
                  <a:lnTo>
                    <a:pt x="314959" y="0"/>
                  </a:lnTo>
                  <a:lnTo>
                    <a:pt x="267970" y="3175"/>
                  </a:lnTo>
                  <a:lnTo>
                    <a:pt x="223520" y="13335"/>
                  </a:lnTo>
                  <a:lnTo>
                    <a:pt x="182244" y="29210"/>
                  </a:lnTo>
                  <a:lnTo>
                    <a:pt x="143509" y="50800"/>
                  </a:lnTo>
                  <a:lnTo>
                    <a:pt x="107950" y="77470"/>
                  </a:lnTo>
                  <a:lnTo>
                    <a:pt x="77470" y="107950"/>
                  </a:lnTo>
                  <a:lnTo>
                    <a:pt x="50800" y="143510"/>
                  </a:lnTo>
                  <a:lnTo>
                    <a:pt x="29209" y="182245"/>
                  </a:lnTo>
                  <a:lnTo>
                    <a:pt x="13334" y="223520"/>
                  </a:lnTo>
                  <a:lnTo>
                    <a:pt x="3175" y="267970"/>
                  </a:lnTo>
                  <a:lnTo>
                    <a:pt x="0" y="314960"/>
                  </a:lnTo>
                  <a:lnTo>
                    <a:pt x="0" y="1573529"/>
                  </a:lnTo>
                  <a:lnTo>
                    <a:pt x="3175" y="1619885"/>
                  </a:lnTo>
                  <a:lnTo>
                    <a:pt x="13334" y="1664335"/>
                  </a:lnTo>
                  <a:lnTo>
                    <a:pt x="29209" y="1706245"/>
                  </a:lnTo>
                  <a:lnTo>
                    <a:pt x="50800" y="1744979"/>
                  </a:lnTo>
                  <a:lnTo>
                    <a:pt x="77470" y="1779904"/>
                  </a:lnTo>
                  <a:lnTo>
                    <a:pt x="107950" y="1811020"/>
                  </a:lnTo>
                  <a:lnTo>
                    <a:pt x="143509" y="1837690"/>
                  </a:lnTo>
                  <a:lnTo>
                    <a:pt x="182244" y="1858645"/>
                  </a:lnTo>
                  <a:lnTo>
                    <a:pt x="223520" y="1874520"/>
                  </a:lnTo>
                  <a:lnTo>
                    <a:pt x="267970" y="1884679"/>
                  </a:lnTo>
                  <a:lnTo>
                    <a:pt x="314959" y="1887854"/>
                  </a:lnTo>
                  <a:lnTo>
                    <a:pt x="1605280" y="1887854"/>
                  </a:lnTo>
                  <a:lnTo>
                    <a:pt x="1651634" y="1884679"/>
                  </a:lnTo>
                  <a:lnTo>
                    <a:pt x="1696084" y="1874520"/>
                  </a:lnTo>
                  <a:lnTo>
                    <a:pt x="1737994" y="1858645"/>
                  </a:lnTo>
                  <a:lnTo>
                    <a:pt x="1776730" y="1837690"/>
                  </a:lnTo>
                  <a:lnTo>
                    <a:pt x="1811654" y="1811020"/>
                  </a:lnTo>
                  <a:lnTo>
                    <a:pt x="1842769" y="1779904"/>
                  </a:lnTo>
                  <a:lnTo>
                    <a:pt x="1869440" y="1744979"/>
                  </a:lnTo>
                  <a:lnTo>
                    <a:pt x="1891030" y="1706245"/>
                  </a:lnTo>
                  <a:lnTo>
                    <a:pt x="1906904" y="1664335"/>
                  </a:lnTo>
                  <a:lnTo>
                    <a:pt x="1916430" y="1619885"/>
                  </a:lnTo>
                  <a:lnTo>
                    <a:pt x="1920240" y="1573529"/>
                  </a:lnTo>
                  <a:lnTo>
                    <a:pt x="1920240" y="314960"/>
                  </a:lnTo>
                  <a:lnTo>
                    <a:pt x="1916430" y="267970"/>
                  </a:lnTo>
                  <a:lnTo>
                    <a:pt x="1906904" y="223520"/>
                  </a:lnTo>
                  <a:lnTo>
                    <a:pt x="1891030" y="182245"/>
                  </a:lnTo>
                  <a:lnTo>
                    <a:pt x="1869440" y="143510"/>
                  </a:lnTo>
                  <a:lnTo>
                    <a:pt x="1842769" y="107950"/>
                  </a:lnTo>
                  <a:lnTo>
                    <a:pt x="1811654" y="77470"/>
                  </a:lnTo>
                  <a:lnTo>
                    <a:pt x="1776730" y="50800"/>
                  </a:lnTo>
                  <a:lnTo>
                    <a:pt x="1737994" y="29210"/>
                  </a:lnTo>
                  <a:lnTo>
                    <a:pt x="1696084" y="13335"/>
                  </a:lnTo>
                  <a:lnTo>
                    <a:pt x="1651634" y="3175"/>
                  </a:lnTo>
                  <a:lnTo>
                    <a:pt x="1605280" y="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ts val="18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2020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年</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月</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日，美国商务部第四次发出为期</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45</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天的“临时通用许可”，有效期至</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月</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日</a:t>
              </a:r>
            </a:p>
          </p:txBody>
        </p:sp>
        <p:sp>
          <p:nvSpPr>
            <p:cNvPr id="23" name="Freeform 3"/>
            <p:cNvSpPr/>
            <p:nvPr/>
          </p:nvSpPr>
          <p:spPr>
            <a:xfrm>
              <a:off x="4366" y="6812"/>
              <a:ext cx="2865" cy="2975"/>
            </a:xfrm>
            <a:custGeom>
              <a:avLst/>
              <a:gdLst>
                <a:gd name="connsiteX0" fmla="*/ 1516379 w 1819274"/>
                <a:gd name="connsiteY0" fmla="*/ 0 h 1887854"/>
                <a:gd name="connsiteX1" fmla="*/ 303529 w 1819274"/>
                <a:gd name="connsiteY1" fmla="*/ 0 h 1887854"/>
                <a:gd name="connsiteX2" fmla="*/ 254000 w 1819274"/>
                <a:gd name="connsiteY2" fmla="*/ 3810 h 1887854"/>
                <a:gd name="connsiteX3" fmla="*/ 207644 w 1819274"/>
                <a:gd name="connsiteY3" fmla="*/ 15240 h 1887854"/>
                <a:gd name="connsiteX4" fmla="*/ 163829 w 1819274"/>
                <a:gd name="connsiteY4" fmla="*/ 33654 h 1887854"/>
                <a:gd name="connsiteX5" fmla="*/ 124459 w 1819274"/>
                <a:gd name="connsiteY5" fmla="*/ 58420 h 1887854"/>
                <a:gd name="connsiteX6" fmla="*/ 88900 w 1819274"/>
                <a:gd name="connsiteY6" fmla="*/ 88900 h 1887854"/>
                <a:gd name="connsiteX7" fmla="*/ 58419 w 1819274"/>
                <a:gd name="connsiteY7" fmla="*/ 124460 h 1887854"/>
                <a:gd name="connsiteX8" fmla="*/ 33654 w 1819274"/>
                <a:gd name="connsiteY8" fmla="*/ 163829 h 1887854"/>
                <a:gd name="connsiteX9" fmla="*/ 15239 w 1819274"/>
                <a:gd name="connsiteY9" fmla="*/ 207645 h 1887854"/>
                <a:gd name="connsiteX10" fmla="*/ 3809 w 1819274"/>
                <a:gd name="connsiteY10" fmla="*/ 254000 h 1887854"/>
                <a:gd name="connsiteX11" fmla="*/ 0 w 1819274"/>
                <a:gd name="connsiteY11" fmla="*/ 303529 h 1887854"/>
                <a:gd name="connsiteX12" fmla="*/ 0 w 1819274"/>
                <a:gd name="connsiteY12" fmla="*/ 1584960 h 1887854"/>
                <a:gd name="connsiteX13" fmla="*/ 3809 w 1819274"/>
                <a:gd name="connsiteY13" fmla="*/ 1633854 h 1887854"/>
                <a:gd name="connsiteX14" fmla="*/ 15239 w 1819274"/>
                <a:gd name="connsiteY14" fmla="*/ 1680845 h 1887854"/>
                <a:gd name="connsiteX15" fmla="*/ 33654 w 1819274"/>
                <a:gd name="connsiteY15" fmla="*/ 1724025 h 1887854"/>
                <a:gd name="connsiteX16" fmla="*/ 58419 w 1819274"/>
                <a:gd name="connsiteY16" fmla="*/ 1764029 h 1887854"/>
                <a:gd name="connsiteX17" fmla="*/ 88900 w 1819274"/>
                <a:gd name="connsiteY17" fmla="*/ 1799590 h 1887854"/>
                <a:gd name="connsiteX18" fmla="*/ 124459 w 1819274"/>
                <a:gd name="connsiteY18" fmla="*/ 1829435 h 1887854"/>
                <a:gd name="connsiteX19" fmla="*/ 163829 w 1819274"/>
                <a:gd name="connsiteY19" fmla="*/ 1854200 h 1887854"/>
                <a:gd name="connsiteX20" fmla="*/ 207644 w 1819274"/>
                <a:gd name="connsiteY20" fmla="*/ 1872615 h 1887854"/>
                <a:gd name="connsiteX21" fmla="*/ 254000 w 1819274"/>
                <a:gd name="connsiteY21" fmla="*/ 1884045 h 1887854"/>
                <a:gd name="connsiteX22" fmla="*/ 303529 w 1819274"/>
                <a:gd name="connsiteY22" fmla="*/ 1887854 h 1887854"/>
                <a:gd name="connsiteX23" fmla="*/ 1516379 w 1819274"/>
                <a:gd name="connsiteY23" fmla="*/ 1887854 h 1887854"/>
                <a:gd name="connsiteX24" fmla="*/ 1565274 w 1819274"/>
                <a:gd name="connsiteY24" fmla="*/ 1884045 h 1887854"/>
                <a:gd name="connsiteX25" fmla="*/ 1612264 w 1819274"/>
                <a:gd name="connsiteY25" fmla="*/ 1872615 h 1887854"/>
                <a:gd name="connsiteX26" fmla="*/ 1655444 w 1819274"/>
                <a:gd name="connsiteY26" fmla="*/ 1854200 h 1887854"/>
                <a:gd name="connsiteX27" fmla="*/ 1695450 w 1819274"/>
                <a:gd name="connsiteY27" fmla="*/ 1829435 h 1887854"/>
                <a:gd name="connsiteX28" fmla="*/ 1730374 w 1819274"/>
                <a:gd name="connsiteY28" fmla="*/ 1799590 h 1887854"/>
                <a:gd name="connsiteX29" fmla="*/ 1760854 w 1819274"/>
                <a:gd name="connsiteY29" fmla="*/ 1764029 h 1887854"/>
                <a:gd name="connsiteX30" fmla="*/ 1785620 w 1819274"/>
                <a:gd name="connsiteY30" fmla="*/ 1724025 h 1887854"/>
                <a:gd name="connsiteX31" fmla="*/ 1804034 w 1819274"/>
                <a:gd name="connsiteY31" fmla="*/ 1680845 h 1887854"/>
                <a:gd name="connsiteX32" fmla="*/ 1815464 w 1819274"/>
                <a:gd name="connsiteY32" fmla="*/ 1633854 h 1887854"/>
                <a:gd name="connsiteX33" fmla="*/ 1819274 w 1819274"/>
                <a:gd name="connsiteY33" fmla="*/ 1584960 h 1887854"/>
                <a:gd name="connsiteX34" fmla="*/ 1819274 w 1819274"/>
                <a:gd name="connsiteY34" fmla="*/ 303529 h 1887854"/>
                <a:gd name="connsiteX35" fmla="*/ 1815464 w 1819274"/>
                <a:gd name="connsiteY35" fmla="*/ 254000 h 1887854"/>
                <a:gd name="connsiteX36" fmla="*/ 1804034 w 1819274"/>
                <a:gd name="connsiteY36" fmla="*/ 207645 h 1887854"/>
                <a:gd name="connsiteX37" fmla="*/ 1785620 w 1819274"/>
                <a:gd name="connsiteY37" fmla="*/ 163829 h 1887854"/>
                <a:gd name="connsiteX38" fmla="*/ 1760854 w 1819274"/>
                <a:gd name="connsiteY38" fmla="*/ 124460 h 1887854"/>
                <a:gd name="connsiteX39" fmla="*/ 1730374 w 1819274"/>
                <a:gd name="connsiteY39" fmla="*/ 88900 h 1887854"/>
                <a:gd name="connsiteX40" fmla="*/ 1695450 w 1819274"/>
                <a:gd name="connsiteY40" fmla="*/ 58420 h 1887854"/>
                <a:gd name="connsiteX41" fmla="*/ 1655444 w 1819274"/>
                <a:gd name="connsiteY41" fmla="*/ 33654 h 1887854"/>
                <a:gd name="connsiteX42" fmla="*/ 1612264 w 1819274"/>
                <a:gd name="connsiteY42" fmla="*/ 15240 h 1887854"/>
                <a:gd name="connsiteX43" fmla="*/ 1565274 w 1819274"/>
                <a:gd name="connsiteY43" fmla="*/ 3810 h 1887854"/>
                <a:gd name="connsiteX44" fmla="*/ 1516379 w 1819274"/>
                <a:gd name="connsiteY44" fmla="*/ 0 h 18878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Lst>
              <a:rect l="l" t="t" r="r" b="b"/>
              <a:pathLst>
                <a:path w="1819274" h="1887854">
                  <a:moveTo>
                    <a:pt x="1516379" y="0"/>
                  </a:moveTo>
                  <a:lnTo>
                    <a:pt x="303529" y="0"/>
                  </a:lnTo>
                  <a:lnTo>
                    <a:pt x="254000" y="3810"/>
                  </a:lnTo>
                  <a:lnTo>
                    <a:pt x="207644" y="15240"/>
                  </a:lnTo>
                  <a:lnTo>
                    <a:pt x="163829" y="33654"/>
                  </a:lnTo>
                  <a:lnTo>
                    <a:pt x="124459" y="58420"/>
                  </a:lnTo>
                  <a:lnTo>
                    <a:pt x="88900" y="88900"/>
                  </a:lnTo>
                  <a:lnTo>
                    <a:pt x="58419" y="124460"/>
                  </a:lnTo>
                  <a:lnTo>
                    <a:pt x="33654" y="163829"/>
                  </a:lnTo>
                  <a:lnTo>
                    <a:pt x="15239" y="207645"/>
                  </a:lnTo>
                  <a:lnTo>
                    <a:pt x="3809" y="254000"/>
                  </a:lnTo>
                  <a:lnTo>
                    <a:pt x="0" y="303529"/>
                  </a:lnTo>
                  <a:lnTo>
                    <a:pt x="0" y="1584960"/>
                  </a:lnTo>
                  <a:lnTo>
                    <a:pt x="3809" y="1633854"/>
                  </a:lnTo>
                  <a:lnTo>
                    <a:pt x="15239" y="1680845"/>
                  </a:lnTo>
                  <a:lnTo>
                    <a:pt x="33654" y="1724025"/>
                  </a:lnTo>
                  <a:lnTo>
                    <a:pt x="58419" y="1764029"/>
                  </a:lnTo>
                  <a:lnTo>
                    <a:pt x="88900" y="1799590"/>
                  </a:lnTo>
                  <a:lnTo>
                    <a:pt x="124459" y="1829435"/>
                  </a:lnTo>
                  <a:lnTo>
                    <a:pt x="163829" y="1854200"/>
                  </a:lnTo>
                  <a:lnTo>
                    <a:pt x="207644" y="1872615"/>
                  </a:lnTo>
                  <a:lnTo>
                    <a:pt x="254000" y="1884045"/>
                  </a:lnTo>
                  <a:lnTo>
                    <a:pt x="303529" y="1887854"/>
                  </a:lnTo>
                  <a:lnTo>
                    <a:pt x="1516379" y="1887854"/>
                  </a:lnTo>
                  <a:lnTo>
                    <a:pt x="1565274" y="1884045"/>
                  </a:lnTo>
                  <a:lnTo>
                    <a:pt x="1612264" y="1872615"/>
                  </a:lnTo>
                  <a:lnTo>
                    <a:pt x="1655444" y="1854200"/>
                  </a:lnTo>
                  <a:lnTo>
                    <a:pt x="1695450" y="1829435"/>
                  </a:lnTo>
                  <a:lnTo>
                    <a:pt x="1730374" y="1799590"/>
                  </a:lnTo>
                  <a:lnTo>
                    <a:pt x="1760854" y="1764029"/>
                  </a:lnTo>
                  <a:lnTo>
                    <a:pt x="1785620" y="1724025"/>
                  </a:lnTo>
                  <a:lnTo>
                    <a:pt x="1804034" y="1680845"/>
                  </a:lnTo>
                  <a:lnTo>
                    <a:pt x="1815464" y="1633854"/>
                  </a:lnTo>
                  <a:lnTo>
                    <a:pt x="1819274" y="1584960"/>
                  </a:lnTo>
                  <a:lnTo>
                    <a:pt x="1819274" y="303529"/>
                  </a:lnTo>
                  <a:lnTo>
                    <a:pt x="1815464" y="254000"/>
                  </a:lnTo>
                  <a:lnTo>
                    <a:pt x="1804034" y="207645"/>
                  </a:lnTo>
                  <a:lnTo>
                    <a:pt x="1785620" y="163829"/>
                  </a:lnTo>
                  <a:lnTo>
                    <a:pt x="1760854" y="124460"/>
                  </a:lnTo>
                  <a:lnTo>
                    <a:pt x="1730374" y="88900"/>
                  </a:lnTo>
                  <a:lnTo>
                    <a:pt x="1695450" y="58420"/>
                  </a:lnTo>
                  <a:lnTo>
                    <a:pt x="1655444" y="33654"/>
                  </a:lnTo>
                  <a:lnTo>
                    <a:pt x="1612264" y="15240"/>
                  </a:lnTo>
                  <a:lnTo>
                    <a:pt x="1565274" y="3810"/>
                  </a:lnTo>
                  <a:lnTo>
                    <a:pt x="1516379" y="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ts val="18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2019</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年</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月</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日，谷歌恢复了对华为的</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GMS</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服务</a:t>
              </a:r>
            </a:p>
          </p:txBody>
        </p:sp>
        <p:sp>
          <p:nvSpPr>
            <p:cNvPr id="24" name="Freeform 3"/>
            <p:cNvSpPr/>
            <p:nvPr/>
          </p:nvSpPr>
          <p:spPr>
            <a:xfrm>
              <a:off x="284" y="7039"/>
              <a:ext cx="2865" cy="2975"/>
            </a:xfrm>
            <a:custGeom>
              <a:avLst/>
              <a:gdLst>
                <a:gd name="connsiteX0" fmla="*/ 1516380 w 1819275"/>
                <a:gd name="connsiteY0" fmla="*/ 0 h 1887854"/>
                <a:gd name="connsiteX1" fmla="*/ 302894 w 1819275"/>
                <a:gd name="connsiteY1" fmla="*/ 0 h 1887854"/>
                <a:gd name="connsiteX2" fmla="*/ 254000 w 1819275"/>
                <a:gd name="connsiteY2" fmla="*/ 3810 h 1887854"/>
                <a:gd name="connsiteX3" fmla="*/ 207644 w 1819275"/>
                <a:gd name="connsiteY3" fmla="*/ 15240 h 1887854"/>
                <a:gd name="connsiteX4" fmla="*/ 163830 w 1819275"/>
                <a:gd name="connsiteY4" fmla="*/ 33654 h 1887854"/>
                <a:gd name="connsiteX5" fmla="*/ 123825 w 1819275"/>
                <a:gd name="connsiteY5" fmla="*/ 58420 h 1887854"/>
                <a:gd name="connsiteX6" fmla="*/ 88900 w 1819275"/>
                <a:gd name="connsiteY6" fmla="*/ 88900 h 1887854"/>
                <a:gd name="connsiteX7" fmla="*/ 58419 w 1819275"/>
                <a:gd name="connsiteY7" fmla="*/ 124460 h 1887854"/>
                <a:gd name="connsiteX8" fmla="*/ 33655 w 1819275"/>
                <a:gd name="connsiteY8" fmla="*/ 163829 h 1887854"/>
                <a:gd name="connsiteX9" fmla="*/ 15239 w 1819275"/>
                <a:gd name="connsiteY9" fmla="*/ 207645 h 1887854"/>
                <a:gd name="connsiteX10" fmla="*/ 3809 w 1819275"/>
                <a:gd name="connsiteY10" fmla="*/ 254000 h 1887854"/>
                <a:gd name="connsiteX11" fmla="*/ 0 w 1819275"/>
                <a:gd name="connsiteY11" fmla="*/ 303529 h 1887854"/>
                <a:gd name="connsiteX12" fmla="*/ 0 w 1819275"/>
                <a:gd name="connsiteY12" fmla="*/ 1584960 h 1887854"/>
                <a:gd name="connsiteX13" fmla="*/ 3809 w 1819275"/>
                <a:gd name="connsiteY13" fmla="*/ 1633854 h 1887854"/>
                <a:gd name="connsiteX14" fmla="*/ 15239 w 1819275"/>
                <a:gd name="connsiteY14" fmla="*/ 1680845 h 1887854"/>
                <a:gd name="connsiteX15" fmla="*/ 33655 w 1819275"/>
                <a:gd name="connsiteY15" fmla="*/ 1724025 h 1887854"/>
                <a:gd name="connsiteX16" fmla="*/ 58419 w 1819275"/>
                <a:gd name="connsiteY16" fmla="*/ 1764029 h 1887854"/>
                <a:gd name="connsiteX17" fmla="*/ 88900 w 1819275"/>
                <a:gd name="connsiteY17" fmla="*/ 1799590 h 1887854"/>
                <a:gd name="connsiteX18" fmla="*/ 123825 w 1819275"/>
                <a:gd name="connsiteY18" fmla="*/ 1829435 h 1887854"/>
                <a:gd name="connsiteX19" fmla="*/ 163830 w 1819275"/>
                <a:gd name="connsiteY19" fmla="*/ 1854200 h 1887854"/>
                <a:gd name="connsiteX20" fmla="*/ 207644 w 1819275"/>
                <a:gd name="connsiteY20" fmla="*/ 1872615 h 1887854"/>
                <a:gd name="connsiteX21" fmla="*/ 254000 w 1819275"/>
                <a:gd name="connsiteY21" fmla="*/ 1884045 h 1887854"/>
                <a:gd name="connsiteX22" fmla="*/ 302894 w 1819275"/>
                <a:gd name="connsiteY22" fmla="*/ 1887854 h 1887854"/>
                <a:gd name="connsiteX23" fmla="*/ 1516380 w 1819275"/>
                <a:gd name="connsiteY23" fmla="*/ 1887854 h 1887854"/>
                <a:gd name="connsiteX24" fmla="*/ 1565275 w 1819275"/>
                <a:gd name="connsiteY24" fmla="*/ 1884045 h 1887854"/>
                <a:gd name="connsiteX25" fmla="*/ 1612265 w 1819275"/>
                <a:gd name="connsiteY25" fmla="*/ 1872615 h 1887854"/>
                <a:gd name="connsiteX26" fmla="*/ 1655445 w 1819275"/>
                <a:gd name="connsiteY26" fmla="*/ 1854200 h 1887854"/>
                <a:gd name="connsiteX27" fmla="*/ 1695450 w 1819275"/>
                <a:gd name="connsiteY27" fmla="*/ 1829435 h 1887854"/>
                <a:gd name="connsiteX28" fmla="*/ 1730375 w 1819275"/>
                <a:gd name="connsiteY28" fmla="*/ 1799590 h 1887854"/>
                <a:gd name="connsiteX29" fmla="*/ 1760854 w 1819275"/>
                <a:gd name="connsiteY29" fmla="*/ 1764029 h 1887854"/>
                <a:gd name="connsiteX30" fmla="*/ 1785620 w 1819275"/>
                <a:gd name="connsiteY30" fmla="*/ 1724025 h 1887854"/>
                <a:gd name="connsiteX31" fmla="*/ 1804034 w 1819275"/>
                <a:gd name="connsiteY31" fmla="*/ 1680845 h 1887854"/>
                <a:gd name="connsiteX32" fmla="*/ 1815465 w 1819275"/>
                <a:gd name="connsiteY32" fmla="*/ 1633854 h 1887854"/>
                <a:gd name="connsiteX33" fmla="*/ 1819275 w 1819275"/>
                <a:gd name="connsiteY33" fmla="*/ 1584960 h 1887854"/>
                <a:gd name="connsiteX34" fmla="*/ 1819275 w 1819275"/>
                <a:gd name="connsiteY34" fmla="*/ 303529 h 1887854"/>
                <a:gd name="connsiteX35" fmla="*/ 1815465 w 1819275"/>
                <a:gd name="connsiteY35" fmla="*/ 254000 h 1887854"/>
                <a:gd name="connsiteX36" fmla="*/ 1804034 w 1819275"/>
                <a:gd name="connsiteY36" fmla="*/ 207645 h 1887854"/>
                <a:gd name="connsiteX37" fmla="*/ 1785620 w 1819275"/>
                <a:gd name="connsiteY37" fmla="*/ 163829 h 1887854"/>
                <a:gd name="connsiteX38" fmla="*/ 1760854 w 1819275"/>
                <a:gd name="connsiteY38" fmla="*/ 124460 h 1887854"/>
                <a:gd name="connsiteX39" fmla="*/ 1730375 w 1819275"/>
                <a:gd name="connsiteY39" fmla="*/ 88900 h 1887854"/>
                <a:gd name="connsiteX40" fmla="*/ 1695450 w 1819275"/>
                <a:gd name="connsiteY40" fmla="*/ 58420 h 1887854"/>
                <a:gd name="connsiteX41" fmla="*/ 1655445 w 1819275"/>
                <a:gd name="connsiteY41" fmla="*/ 33654 h 1887854"/>
                <a:gd name="connsiteX42" fmla="*/ 1612265 w 1819275"/>
                <a:gd name="connsiteY42" fmla="*/ 15240 h 1887854"/>
                <a:gd name="connsiteX43" fmla="*/ 1565275 w 1819275"/>
                <a:gd name="connsiteY43" fmla="*/ 3810 h 1887854"/>
                <a:gd name="connsiteX44" fmla="*/ 1516380 w 1819275"/>
                <a:gd name="connsiteY44" fmla="*/ 0 h 18878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Lst>
              <a:rect l="l" t="t" r="r" b="b"/>
              <a:pathLst>
                <a:path w="1819275" h="1887854">
                  <a:moveTo>
                    <a:pt x="1516380" y="0"/>
                  </a:moveTo>
                  <a:lnTo>
                    <a:pt x="302894" y="0"/>
                  </a:lnTo>
                  <a:lnTo>
                    <a:pt x="254000" y="3810"/>
                  </a:lnTo>
                  <a:lnTo>
                    <a:pt x="207644" y="15240"/>
                  </a:lnTo>
                  <a:lnTo>
                    <a:pt x="163830" y="33654"/>
                  </a:lnTo>
                  <a:lnTo>
                    <a:pt x="123825" y="58420"/>
                  </a:lnTo>
                  <a:lnTo>
                    <a:pt x="88900" y="88900"/>
                  </a:lnTo>
                  <a:lnTo>
                    <a:pt x="58419" y="124460"/>
                  </a:lnTo>
                  <a:lnTo>
                    <a:pt x="33655" y="163829"/>
                  </a:lnTo>
                  <a:lnTo>
                    <a:pt x="15239" y="207645"/>
                  </a:lnTo>
                  <a:lnTo>
                    <a:pt x="3809" y="254000"/>
                  </a:lnTo>
                  <a:lnTo>
                    <a:pt x="0" y="303529"/>
                  </a:lnTo>
                  <a:lnTo>
                    <a:pt x="0" y="1584960"/>
                  </a:lnTo>
                  <a:lnTo>
                    <a:pt x="3809" y="1633854"/>
                  </a:lnTo>
                  <a:lnTo>
                    <a:pt x="15239" y="1680845"/>
                  </a:lnTo>
                  <a:lnTo>
                    <a:pt x="33655" y="1724025"/>
                  </a:lnTo>
                  <a:lnTo>
                    <a:pt x="58419" y="1764029"/>
                  </a:lnTo>
                  <a:lnTo>
                    <a:pt x="88900" y="1799590"/>
                  </a:lnTo>
                  <a:lnTo>
                    <a:pt x="123825" y="1829435"/>
                  </a:lnTo>
                  <a:lnTo>
                    <a:pt x="163830" y="1854200"/>
                  </a:lnTo>
                  <a:lnTo>
                    <a:pt x="207644" y="1872615"/>
                  </a:lnTo>
                  <a:lnTo>
                    <a:pt x="254000" y="1884045"/>
                  </a:lnTo>
                  <a:lnTo>
                    <a:pt x="302894" y="1887854"/>
                  </a:lnTo>
                  <a:lnTo>
                    <a:pt x="1516380" y="1887854"/>
                  </a:lnTo>
                  <a:lnTo>
                    <a:pt x="1565275" y="1884045"/>
                  </a:lnTo>
                  <a:lnTo>
                    <a:pt x="1612265" y="1872615"/>
                  </a:lnTo>
                  <a:lnTo>
                    <a:pt x="1655445" y="1854200"/>
                  </a:lnTo>
                  <a:lnTo>
                    <a:pt x="1695450" y="1829435"/>
                  </a:lnTo>
                  <a:lnTo>
                    <a:pt x="1730375" y="1799590"/>
                  </a:lnTo>
                  <a:lnTo>
                    <a:pt x="1760854" y="1764029"/>
                  </a:lnTo>
                  <a:lnTo>
                    <a:pt x="1785620" y="1724025"/>
                  </a:lnTo>
                  <a:lnTo>
                    <a:pt x="1804034" y="1680845"/>
                  </a:lnTo>
                  <a:lnTo>
                    <a:pt x="1815465" y="1633854"/>
                  </a:lnTo>
                  <a:lnTo>
                    <a:pt x="1819275" y="1584960"/>
                  </a:lnTo>
                  <a:lnTo>
                    <a:pt x="1819275" y="303529"/>
                  </a:lnTo>
                  <a:lnTo>
                    <a:pt x="1815465" y="254000"/>
                  </a:lnTo>
                  <a:lnTo>
                    <a:pt x="1804034" y="207645"/>
                  </a:lnTo>
                  <a:lnTo>
                    <a:pt x="1785620" y="163829"/>
                  </a:lnTo>
                  <a:lnTo>
                    <a:pt x="1760854" y="124460"/>
                  </a:lnTo>
                  <a:lnTo>
                    <a:pt x="1730375" y="88900"/>
                  </a:lnTo>
                  <a:lnTo>
                    <a:pt x="1695450" y="58420"/>
                  </a:lnTo>
                  <a:lnTo>
                    <a:pt x="1655445" y="33654"/>
                  </a:lnTo>
                  <a:lnTo>
                    <a:pt x="1612265" y="15240"/>
                  </a:lnTo>
                  <a:lnTo>
                    <a:pt x="1565275" y="3810"/>
                  </a:lnTo>
                  <a:lnTo>
                    <a:pt x="1516380" y="0"/>
                  </a:lnTo>
                </a:path>
              </a:pathLst>
            </a:custGeom>
            <a:solidFill>
              <a:srgbClr val="DAE2F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ts val="18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2019</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年</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5月20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日</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美国商务部发出为期</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90</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天“临时通用许可”</a:t>
              </a:r>
            </a:p>
          </p:txBody>
        </p:sp>
        <p:pic>
          <p:nvPicPr>
            <p:cNvPr id="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 y="6283"/>
              <a:ext cx="40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 y="6263"/>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 y="6283"/>
              <a:ext cx="42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7" y="6283"/>
              <a:ext cx="42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0" y="6263"/>
              <a:ext cx="40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56" y="6263"/>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37" y="6263"/>
              <a:ext cx="4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t="7648"/>
          <a:stretch>
            <a:fillRect/>
          </a:stretch>
        </p:blipFill>
        <p:spPr bwMode="auto">
          <a:xfrm>
            <a:off x="8383270" y="1663700"/>
            <a:ext cx="3687445" cy="250063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9072880" y="5289550"/>
            <a:ext cx="2468880" cy="1476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美国技术封锁华为公司</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FF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（孟晚舟事件）、</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261421"/>
            <a:chOff x="0" y="0"/>
            <a:chExt cx="12192000" cy="6261421"/>
          </a:xfrm>
        </p:grpSpPr>
        <p:pic>
          <p:nvPicPr>
            <p:cNvPr id="8" name="图片 7"/>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pic>
        <p:nvPicPr>
          <p:cNvPr id="5" name="Picture 4" descr="bk1"/>
          <p:cNvPicPr>
            <a:picLocks noChangeAspect="1" noChangeArrowheads="1"/>
          </p:cNvPicPr>
          <p:nvPr/>
        </p:nvPicPr>
        <p:blipFill rotWithShape="1">
          <a:blip r:embed="rId5"/>
          <a:srcRect t="18300" b="4827"/>
          <a:stretch>
            <a:fillRect/>
          </a:stretch>
        </p:blipFill>
        <p:spPr bwMode="auto">
          <a:xfrm>
            <a:off x="0" y="1195552"/>
            <a:ext cx="12192000" cy="5662448"/>
          </a:xfrm>
          <a:prstGeom prst="rect">
            <a:avLst/>
          </a:prstGeom>
          <a:noFill/>
          <a:ln w="9525">
            <a:noFill/>
            <a:miter lim="800000"/>
            <a:headEnd/>
            <a:tailEnd/>
          </a:ln>
        </p:spPr>
      </p:pic>
      <p:pic>
        <p:nvPicPr>
          <p:cNvPr id="11" name="图片 10"/>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a:off x="7348251" y="731904"/>
            <a:ext cx="5280597" cy="5280597"/>
          </a:xfrm>
          <a:prstGeom prst="rect">
            <a:avLst/>
          </a:prstGeom>
        </p:spPr>
      </p:pic>
      <p:sp>
        <p:nvSpPr>
          <p:cNvPr id="3" name="矩形 2"/>
          <p:cNvSpPr/>
          <p:nvPr/>
        </p:nvSpPr>
        <p:spPr>
          <a:xfrm>
            <a:off x="395605" y="1196975"/>
            <a:ext cx="10238740" cy="1476375"/>
          </a:xfrm>
          <a:prstGeom prst="rect">
            <a:avLst/>
          </a:prstGeom>
        </p:spPr>
        <p:txBody>
          <a:bodyPr wrap="square">
            <a:spAutoFit/>
          </a:bodyPr>
          <a:lstStyle/>
          <a:p>
            <a:pPr algn="just">
              <a:lnSpc>
                <a:spcPct val="150000"/>
              </a:lnSpc>
            </a:pPr>
            <a:r>
              <a:rPr lang="en-US" sz="2000" b="1" dirty="0" smtClean="0">
                <a:solidFill>
                  <a:srgbClr val="0070C0"/>
                </a:solidFill>
                <a:latin typeface="+mn-ea"/>
                <a:ea typeface="+mn-ea"/>
              </a:rPr>
              <a:t>    2011</a:t>
            </a:r>
            <a:r>
              <a:rPr lang="zh-CN" altLang="en-US" sz="2000" b="1" dirty="0" smtClean="0">
                <a:solidFill>
                  <a:srgbClr val="0070C0"/>
                </a:solidFill>
                <a:latin typeface="+mn-ea"/>
                <a:ea typeface="+mn-ea"/>
              </a:rPr>
              <a:t>年，由美国国防部等</a:t>
            </a:r>
            <a:r>
              <a:rPr lang="en-US" sz="2000" b="1" dirty="0" smtClean="0">
                <a:solidFill>
                  <a:srgbClr val="0070C0"/>
                </a:solidFill>
                <a:latin typeface="+mn-ea"/>
                <a:ea typeface="+mn-ea"/>
              </a:rPr>
              <a:t>26</a:t>
            </a:r>
            <a:r>
              <a:rPr lang="zh-CN" altLang="en-US" sz="2000" b="1" dirty="0" smtClean="0">
                <a:solidFill>
                  <a:srgbClr val="0070C0"/>
                </a:solidFill>
                <a:latin typeface="+mn-ea"/>
                <a:ea typeface="+mn-ea"/>
              </a:rPr>
              <a:t>个单位对军用软件研制进行调查，联合发布的</a:t>
            </a:r>
            <a:r>
              <a:rPr lang="en-US" altLang="zh-CN" sz="2000" b="1" dirty="0" smtClean="0">
                <a:solidFill>
                  <a:srgbClr val="0070C0"/>
                </a:solidFill>
                <a:latin typeface="+mn-ea"/>
                <a:ea typeface="+mn-ea"/>
              </a:rPr>
              <a:t>《</a:t>
            </a:r>
            <a:r>
              <a:rPr lang="zh-CN" altLang="en-US" sz="2000" b="1" dirty="0" smtClean="0">
                <a:solidFill>
                  <a:srgbClr val="0070C0"/>
                </a:solidFill>
                <a:latin typeface="+mn-ea"/>
                <a:ea typeface="+mn-ea"/>
              </a:rPr>
              <a:t>美国国防部与国防工业领域软件工程的重大问题报告</a:t>
            </a:r>
            <a:r>
              <a:rPr lang="en-US" altLang="zh-CN" sz="2000" b="1" dirty="0" smtClean="0">
                <a:solidFill>
                  <a:srgbClr val="0070C0"/>
                </a:solidFill>
                <a:latin typeface="+mn-ea"/>
                <a:ea typeface="+mn-ea"/>
              </a:rPr>
              <a:t>》</a:t>
            </a:r>
            <a:r>
              <a:rPr lang="zh-CN" altLang="en-US" sz="2000" b="1" dirty="0" smtClean="0">
                <a:solidFill>
                  <a:srgbClr val="0070C0"/>
                </a:solidFill>
                <a:latin typeface="+mn-ea"/>
                <a:ea typeface="+mn-ea"/>
              </a:rPr>
              <a:t>中，提出影响美军软件研制的七个主要问题，</a:t>
            </a:r>
            <a:r>
              <a:rPr lang="zh-CN" altLang="en-US" sz="2000" b="1" smtClean="0">
                <a:solidFill>
                  <a:srgbClr val="0070C0"/>
                </a:solidFill>
                <a:latin typeface="+mn-ea"/>
                <a:ea typeface="+mn-ea"/>
              </a:rPr>
              <a:t>包括：</a:t>
            </a:r>
          </a:p>
        </p:txBody>
      </p:sp>
      <p:sp>
        <p:nvSpPr>
          <p:cNvPr id="4" name="矩形 3"/>
          <p:cNvSpPr/>
          <p:nvPr/>
        </p:nvSpPr>
        <p:spPr>
          <a:xfrm>
            <a:off x="699135" y="2689860"/>
            <a:ext cx="9582785" cy="3784600"/>
          </a:xfrm>
          <a:prstGeom prst="rect">
            <a:avLst/>
          </a:prstGeom>
        </p:spPr>
        <p:txBody>
          <a:bodyPr wrap="square">
            <a:spAutoFit/>
          </a:bodyPr>
          <a:lstStyle/>
          <a:p>
            <a:pPr algn="just">
              <a:lnSpc>
                <a:spcPct val="150000"/>
              </a:lnSpc>
            </a:pPr>
            <a:r>
              <a:rPr lang="zh-CN" altLang="en-US" sz="2000" b="1" smtClean="0">
                <a:solidFill>
                  <a:srgbClr val="0070C0"/>
                </a:solidFill>
                <a:latin typeface="+mn-ea"/>
                <a:ea typeface="+mn-ea"/>
              </a:rPr>
              <a:t>第一、</a:t>
            </a:r>
            <a:r>
              <a:rPr lang="zh-CN" altLang="en-US" sz="2000" b="1" u="sng" smtClean="0">
                <a:solidFill>
                  <a:srgbClr val="FF0000"/>
                </a:solidFill>
                <a:latin typeface="+mn-ea"/>
                <a:ea typeface="+mn-ea"/>
              </a:rPr>
              <a:t>需求分析和需求管理问题</a:t>
            </a:r>
            <a:r>
              <a:rPr lang="zh-CN" altLang="en-US" sz="2000" b="1" smtClean="0">
                <a:solidFill>
                  <a:srgbClr val="0070C0"/>
                </a:solidFill>
                <a:latin typeface="+mn-ea"/>
                <a:ea typeface="+mn-ea"/>
              </a:rPr>
              <a:t>；</a:t>
            </a:r>
            <a:endParaRPr lang="en-US" altLang="zh-CN" sz="2000" b="1" smtClean="0">
              <a:solidFill>
                <a:srgbClr val="0070C0"/>
              </a:solidFill>
              <a:latin typeface="+mn-ea"/>
              <a:ea typeface="+mn-ea"/>
            </a:endParaRPr>
          </a:p>
          <a:p>
            <a:pPr algn="just">
              <a:lnSpc>
                <a:spcPct val="150000"/>
              </a:lnSpc>
            </a:pPr>
            <a:r>
              <a:rPr lang="zh-CN" altLang="en-US" sz="2000" b="1" smtClean="0">
                <a:solidFill>
                  <a:srgbClr val="0070C0"/>
                </a:solidFill>
                <a:latin typeface="+mn-ea"/>
                <a:ea typeface="+mn-ea"/>
              </a:rPr>
              <a:t>第二、</a:t>
            </a:r>
            <a:r>
              <a:rPr lang="zh-CN" altLang="en-US" sz="2000" b="1" u="sng" smtClean="0">
                <a:solidFill>
                  <a:srgbClr val="FF0000"/>
                </a:solidFill>
                <a:latin typeface="+mn-ea"/>
                <a:ea typeface="+mn-ea"/>
              </a:rPr>
              <a:t>软件工程和系统工程的融合问题</a:t>
            </a:r>
            <a:r>
              <a:rPr lang="zh-CN" altLang="en-US" sz="2000" b="1" smtClean="0">
                <a:solidFill>
                  <a:srgbClr val="0070C0"/>
                </a:solidFill>
                <a:latin typeface="+mn-ea"/>
                <a:ea typeface="+mn-ea"/>
              </a:rPr>
              <a:t>；</a:t>
            </a:r>
            <a:endParaRPr lang="en-US" altLang="zh-CN" sz="2000" b="1" smtClean="0">
              <a:solidFill>
                <a:srgbClr val="0070C0"/>
              </a:solidFill>
              <a:latin typeface="+mn-ea"/>
              <a:ea typeface="+mn-ea"/>
            </a:endParaRPr>
          </a:p>
          <a:p>
            <a:pPr algn="just">
              <a:lnSpc>
                <a:spcPct val="150000"/>
              </a:lnSpc>
            </a:pPr>
            <a:r>
              <a:rPr lang="zh-CN" altLang="en-US" sz="2000" b="1" smtClean="0">
                <a:solidFill>
                  <a:srgbClr val="0070C0"/>
                </a:solidFill>
                <a:latin typeface="+mn-ea"/>
                <a:ea typeface="+mn-ea"/>
              </a:rPr>
              <a:t>第三、</a:t>
            </a:r>
            <a:r>
              <a:rPr lang="zh-CN" altLang="en-US" sz="2000" b="1" u="sng" smtClean="0">
                <a:solidFill>
                  <a:srgbClr val="FF0000"/>
                </a:solidFill>
                <a:latin typeface="+mn-ea"/>
                <a:ea typeface="+mn-ea"/>
              </a:rPr>
              <a:t>软件全寿命周期管理问题</a:t>
            </a:r>
            <a:r>
              <a:rPr lang="zh-CN" altLang="en-US" sz="2000" b="1" smtClean="0">
                <a:solidFill>
                  <a:srgbClr val="0070C0"/>
                </a:solidFill>
                <a:latin typeface="+mn-ea"/>
                <a:ea typeface="+mn-ea"/>
              </a:rPr>
              <a:t>；</a:t>
            </a:r>
            <a:endParaRPr lang="en-US" altLang="zh-CN" sz="2000" b="1" smtClean="0">
              <a:solidFill>
                <a:srgbClr val="0070C0"/>
              </a:solidFill>
              <a:latin typeface="+mn-ea"/>
              <a:ea typeface="+mn-ea"/>
            </a:endParaRPr>
          </a:p>
          <a:p>
            <a:pPr algn="just">
              <a:lnSpc>
                <a:spcPct val="150000"/>
              </a:lnSpc>
            </a:pPr>
            <a:r>
              <a:rPr lang="zh-CN" altLang="en-US" sz="2000" b="1" smtClean="0">
                <a:solidFill>
                  <a:srgbClr val="0070C0"/>
                </a:solidFill>
                <a:latin typeface="+mn-ea"/>
                <a:ea typeface="+mn-ea"/>
              </a:rPr>
              <a:t>第四、</a:t>
            </a:r>
            <a:r>
              <a:rPr lang="zh-CN" altLang="en-US" sz="2000" b="1" u="sng" smtClean="0">
                <a:solidFill>
                  <a:srgbClr val="FF0000"/>
                </a:solidFill>
                <a:latin typeface="+mn-ea"/>
                <a:ea typeface="+mn-ea"/>
              </a:rPr>
              <a:t>软件研制人员资源和技能问题</a:t>
            </a:r>
            <a:r>
              <a:rPr lang="zh-CN" altLang="en-US" sz="2000" b="1" smtClean="0">
                <a:solidFill>
                  <a:srgbClr val="0070C0"/>
                </a:solidFill>
                <a:latin typeface="+mn-ea"/>
                <a:ea typeface="+mn-ea"/>
              </a:rPr>
              <a:t>；</a:t>
            </a:r>
          </a:p>
          <a:p>
            <a:pPr algn="just">
              <a:lnSpc>
                <a:spcPct val="150000"/>
              </a:lnSpc>
            </a:pPr>
            <a:r>
              <a:rPr lang="zh-CN" altLang="en-US" sz="2000" b="1" smtClean="0">
                <a:solidFill>
                  <a:srgbClr val="0070C0"/>
                </a:solidFill>
                <a:latin typeface="+mn-ea"/>
                <a:sym typeface="+mn-ea"/>
              </a:rPr>
              <a:t>第五</a:t>
            </a:r>
            <a:r>
              <a:rPr lang="zh-CN" altLang="en-US" sz="2000" b="1" dirty="0" smtClean="0">
                <a:solidFill>
                  <a:srgbClr val="0070C0"/>
                </a:solidFill>
                <a:latin typeface="+mn-ea"/>
                <a:sym typeface="+mn-ea"/>
              </a:rPr>
              <a:t>、</a:t>
            </a:r>
            <a:r>
              <a:rPr lang="zh-CN" altLang="en-US" sz="2000" b="1" u="sng" dirty="0" smtClean="0">
                <a:solidFill>
                  <a:srgbClr val="FF0000"/>
                </a:solidFill>
                <a:latin typeface="+mn-ea"/>
                <a:sym typeface="+mn-ea"/>
              </a:rPr>
              <a:t>对复杂系统的软件验证</a:t>
            </a:r>
            <a:r>
              <a:rPr lang="zh-CN" altLang="en-US" sz="2000" b="1" u="sng" smtClean="0">
                <a:solidFill>
                  <a:srgbClr val="FF0000"/>
                </a:solidFill>
                <a:latin typeface="+mn-ea"/>
                <a:sym typeface="+mn-ea"/>
              </a:rPr>
              <a:t>问题</a:t>
            </a:r>
            <a:r>
              <a:rPr lang="zh-CN" altLang="en-US" sz="2000" b="1" smtClean="0">
                <a:solidFill>
                  <a:srgbClr val="0070C0"/>
                </a:solidFill>
                <a:latin typeface="+mn-ea"/>
                <a:sym typeface="+mn-ea"/>
              </a:rPr>
              <a:t>；</a:t>
            </a:r>
            <a:endParaRPr lang="en-US" altLang="zh-CN" sz="2000" b="1" smtClean="0">
              <a:solidFill>
                <a:srgbClr val="0070C0"/>
              </a:solidFill>
              <a:latin typeface="+mn-ea"/>
              <a:ea typeface="+mn-ea"/>
            </a:endParaRPr>
          </a:p>
          <a:p>
            <a:pPr algn="just">
              <a:lnSpc>
                <a:spcPct val="150000"/>
              </a:lnSpc>
            </a:pPr>
            <a:r>
              <a:rPr lang="zh-CN" altLang="en-US" sz="2000" b="1" smtClean="0">
                <a:solidFill>
                  <a:srgbClr val="0070C0"/>
                </a:solidFill>
                <a:latin typeface="+mn-ea"/>
                <a:sym typeface="+mn-ea"/>
              </a:rPr>
              <a:t>第六</a:t>
            </a:r>
            <a:r>
              <a:rPr lang="zh-CN" altLang="en-US" sz="2000" b="1" dirty="0" smtClean="0">
                <a:solidFill>
                  <a:srgbClr val="0070C0"/>
                </a:solidFill>
                <a:latin typeface="+mn-ea"/>
                <a:sym typeface="+mn-ea"/>
              </a:rPr>
              <a:t>、</a:t>
            </a:r>
            <a:r>
              <a:rPr lang="zh-CN" altLang="en-US" sz="2000" b="1" u="sng" dirty="0" smtClean="0">
                <a:solidFill>
                  <a:srgbClr val="FF0000"/>
                </a:solidFill>
                <a:latin typeface="+mn-ea"/>
                <a:sym typeface="+mn-ea"/>
              </a:rPr>
              <a:t>复杂系统中软件的正确性、</a:t>
            </a:r>
          </a:p>
          <a:p>
            <a:pPr algn="just">
              <a:lnSpc>
                <a:spcPct val="150000"/>
              </a:lnSpc>
            </a:pPr>
            <a:r>
              <a:rPr lang="zh-CN" altLang="en-US" sz="2000" b="1" u="sng" dirty="0" smtClean="0">
                <a:solidFill>
                  <a:srgbClr val="FF0000"/>
                </a:solidFill>
                <a:latin typeface="+mn-ea"/>
                <a:sym typeface="+mn-ea"/>
              </a:rPr>
              <a:t> </a:t>
            </a:r>
            <a:r>
              <a:rPr lang="en-US" altLang="zh-CN" sz="2000" b="1" u="sng" dirty="0" smtClean="0">
                <a:solidFill>
                  <a:srgbClr val="FF0000"/>
                </a:solidFill>
                <a:latin typeface="+mn-ea"/>
                <a:sym typeface="+mn-ea"/>
              </a:rPr>
              <a:t>     </a:t>
            </a:r>
            <a:r>
              <a:rPr lang="zh-CN" altLang="en-US" sz="2000" b="1" u="sng" dirty="0" smtClean="0">
                <a:solidFill>
                  <a:srgbClr val="FF0000"/>
                </a:solidFill>
                <a:latin typeface="+mn-ea"/>
                <a:sym typeface="+mn-ea"/>
              </a:rPr>
              <a:t>可预测性、安全性和可靠性</a:t>
            </a:r>
            <a:r>
              <a:rPr lang="zh-CN" altLang="en-US" sz="2000" b="1" u="sng" smtClean="0">
                <a:solidFill>
                  <a:srgbClr val="FF0000"/>
                </a:solidFill>
                <a:latin typeface="+mn-ea"/>
                <a:sym typeface="+mn-ea"/>
              </a:rPr>
              <a:t>问题</a:t>
            </a:r>
            <a:r>
              <a:rPr lang="zh-CN" altLang="en-US" sz="2000" b="1" smtClean="0">
                <a:solidFill>
                  <a:srgbClr val="0070C0"/>
                </a:solidFill>
                <a:latin typeface="+mn-ea"/>
                <a:sym typeface="+mn-ea"/>
              </a:rPr>
              <a:t>；</a:t>
            </a:r>
            <a:endParaRPr lang="en-US" altLang="zh-CN" sz="2000" b="1" smtClean="0">
              <a:solidFill>
                <a:srgbClr val="0070C0"/>
              </a:solidFill>
              <a:latin typeface="+mn-ea"/>
              <a:ea typeface="+mn-ea"/>
            </a:endParaRPr>
          </a:p>
          <a:p>
            <a:pPr algn="just">
              <a:lnSpc>
                <a:spcPct val="150000"/>
              </a:lnSpc>
            </a:pPr>
            <a:r>
              <a:rPr lang="zh-CN" altLang="en-US" sz="2000" b="1" smtClean="0">
                <a:solidFill>
                  <a:srgbClr val="0070C0"/>
                </a:solidFill>
                <a:latin typeface="+mn-ea"/>
                <a:sym typeface="+mn-ea"/>
              </a:rPr>
              <a:t>第七</a:t>
            </a:r>
            <a:r>
              <a:rPr lang="zh-CN" altLang="en-US" sz="2000" b="1" dirty="0" smtClean="0">
                <a:solidFill>
                  <a:srgbClr val="0070C0"/>
                </a:solidFill>
                <a:latin typeface="+mn-ea"/>
                <a:sym typeface="+mn-ea"/>
              </a:rPr>
              <a:t>、</a:t>
            </a:r>
            <a:r>
              <a:rPr lang="zh-CN" altLang="en-US" sz="2000" b="1" u="sng" dirty="0" smtClean="0">
                <a:solidFill>
                  <a:srgbClr val="FF0000"/>
                </a:solidFill>
                <a:latin typeface="+mn-ea"/>
                <a:sym typeface="+mn-ea"/>
              </a:rPr>
              <a:t>商用货架产品的使用</a:t>
            </a:r>
            <a:r>
              <a:rPr lang="zh-CN" altLang="en-US" sz="2000" b="1" u="sng" smtClean="0">
                <a:solidFill>
                  <a:srgbClr val="FF0000"/>
                </a:solidFill>
                <a:latin typeface="+mn-ea"/>
                <a:sym typeface="+mn-ea"/>
              </a:rPr>
              <a:t>问题</a:t>
            </a:r>
            <a:r>
              <a:rPr lang="zh-CN" altLang="en-US" sz="2000" b="1" smtClean="0">
                <a:solidFill>
                  <a:srgbClr val="0070C0"/>
                </a:solidFill>
                <a:latin typeface="+mn-ea"/>
                <a:sym typeface="+mn-ea"/>
              </a:rPr>
              <a:t>。</a:t>
            </a:r>
            <a:endParaRPr lang="zh-CN" altLang="en-US" sz="2000" b="1" dirty="0" smtClean="0">
              <a:solidFill>
                <a:srgbClr val="0070C0"/>
              </a:solidFill>
              <a:latin typeface="+mn-ea"/>
              <a:ea typeface="+mn-ea"/>
            </a:endParaRPr>
          </a:p>
        </p:txBody>
      </p:sp>
      <p:sp>
        <p:nvSpPr>
          <p:cNvPr id="6" name="矩形 5"/>
          <p:cNvSpPr/>
          <p:nvPr/>
        </p:nvSpPr>
        <p:spPr>
          <a:xfrm>
            <a:off x="4270346" y="2641267"/>
            <a:ext cx="8358246" cy="645160"/>
          </a:xfrm>
          <a:prstGeom prst="rect">
            <a:avLst/>
          </a:prstGeom>
        </p:spPr>
        <p:txBody>
          <a:bodyPr wrap="square">
            <a:spAutoFit/>
          </a:bodyPr>
          <a:lstStyle/>
          <a:p>
            <a:pPr algn="just">
              <a:lnSpc>
                <a:spcPct val="150000"/>
              </a:lnSpc>
            </a:pPr>
            <a:r>
              <a:rPr lang="en-US" altLang="zh-CN" sz="2400" b="1">
                <a:solidFill>
                  <a:srgbClr val="0070C0"/>
                </a:solidFill>
                <a:latin typeface="+mn-ea"/>
                <a:ea typeface="+mn-ea"/>
              </a:rPr>
              <a:t>	</a:t>
            </a:r>
            <a:endParaRPr lang="zh-CN" altLang="en-US" sz="2400" b="1" dirty="0">
              <a:solidFill>
                <a:srgbClr val="0070C0"/>
              </a:solidFill>
              <a:latin typeface="+mn-ea"/>
              <a:ea typeface="+mn-ea"/>
            </a:endParaRPr>
          </a:p>
        </p:txBody>
      </p:sp>
      <p:sp>
        <p:nvSpPr>
          <p:cNvPr id="91" name="文本框 90"/>
          <p:cNvSpPr txBox="1"/>
          <p:nvPr/>
        </p:nvSpPr>
        <p:spPr>
          <a:xfrm>
            <a:off x="35496" y="383540"/>
            <a:ext cx="9222186"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工业软件分析：</a:t>
            </a:r>
            <a:r>
              <a:rPr lang="zh-CN" altLang="en-US" sz="3200" b="1" dirty="0" smtClean="0">
                <a:solidFill>
                  <a:schemeClr val="bg1"/>
                </a:solidFill>
                <a:latin typeface="+mn-ea"/>
                <a:sym typeface="+mn-ea"/>
              </a:rPr>
              <a:t>工业领域软件工程的重大问题</a:t>
            </a:r>
            <a:endParaRPr kumimoji="0" lang="zh-CN" altLang="en-US" sz="3200" b="1" i="0" u="none" strike="noStrike" kern="1200" cap="none" spc="0" normalizeH="0" baseline="0" noProof="0" dirty="0" smtClean="0">
              <a:ln>
                <a:noFill/>
              </a:ln>
              <a:solidFill>
                <a:schemeClr val="bg1"/>
              </a:solidFill>
              <a:effectLst/>
              <a:uLnTx/>
              <a:uFillTx/>
              <a:latin typeface="+mn-ea"/>
              <a:ea typeface="微软雅黑" panose="020B0503020204020204" pitchFamily="34" charset="-122"/>
              <a:sym typeface="+mn-ea"/>
            </a:endParaRPr>
          </a:p>
        </p:txBody>
      </p:sp>
      <p:pic>
        <p:nvPicPr>
          <p:cNvPr id="512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8220" y="2610485"/>
            <a:ext cx="4679950" cy="3510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2596" y="1214422"/>
            <a:ext cx="8286808" cy="4523105"/>
          </a:xfrm>
          <a:prstGeom prst="rect">
            <a:avLst/>
          </a:prstGeom>
        </p:spPr>
        <p:txBody>
          <a:bodyPr wrap="square">
            <a:spAutoFit/>
          </a:bodyPr>
          <a:lstStyle/>
          <a:p>
            <a:pPr algn="just">
              <a:lnSpc>
                <a:spcPct val="150000"/>
              </a:lnSpc>
            </a:pPr>
            <a:r>
              <a:rPr lang="en-US" sz="2400" dirty="0" smtClean="0">
                <a:solidFill>
                  <a:srgbClr val="0070C0"/>
                </a:solidFill>
                <a:latin typeface="+mn-ea"/>
                <a:ea typeface="+mn-ea"/>
              </a:rPr>
              <a:t>    2014</a:t>
            </a:r>
            <a:r>
              <a:rPr lang="zh-CN" altLang="en-US" sz="2400" dirty="0" smtClean="0">
                <a:solidFill>
                  <a:srgbClr val="0070C0"/>
                </a:solidFill>
                <a:latin typeface="+mn-ea"/>
                <a:ea typeface="+mn-ea"/>
              </a:rPr>
              <a:t>年</a:t>
            </a:r>
            <a:r>
              <a:rPr lang="en-US" sz="2400" dirty="0" smtClean="0">
                <a:solidFill>
                  <a:srgbClr val="0070C0"/>
                </a:solidFill>
                <a:latin typeface="+mn-ea"/>
                <a:ea typeface="+mn-ea"/>
              </a:rPr>
              <a:t>1</a:t>
            </a:r>
            <a:r>
              <a:rPr lang="zh-CN" altLang="en-US" sz="2400" dirty="0" smtClean="0">
                <a:solidFill>
                  <a:srgbClr val="0070C0"/>
                </a:solidFill>
                <a:latin typeface="+mn-ea"/>
                <a:ea typeface="+mn-ea"/>
              </a:rPr>
              <a:t>月，美国国防部作战试验与评估局公开发布了美军重大武器采办项目年度报告，指出</a:t>
            </a:r>
            <a:r>
              <a:rPr lang="en-US" sz="2400" dirty="0" smtClean="0">
                <a:solidFill>
                  <a:srgbClr val="0070C0"/>
                </a:solidFill>
                <a:latin typeface="+mn-ea"/>
                <a:ea typeface="+mn-ea"/>
              </a:rPr>
              <a:t>F-35</a:t>
            </a:r>
            <a:r>
              <a:rPr lang="zh-CN" altLang="en-US" sz="2400" dirty="0" smtClean="0">
                <a:solidFill>
                  <a:srgbClr val="0070C0"/>
                </a:solidFill>
                <a:latin typeface="+mn-ea"/>
                <a:ea typeface="+mn-ea"/>
              </a:rPr>
              <a:t>研制当前最大的问题是软件。</a:t>
            </a:r>
            <a:r>
              <a:rPr lang="en-US" sz="2400" dirty="0" smtClean="0">
                <a:solidFill>
                  <a:srgbClr val="0070C0"/>
                </a:solidFill>
                <a:latin typeface="+mn-ea"/>
                <a:ea typeface="+mn-ea"/>
              </a:rPr>
              <a:t>2014</a:t>
            </a:r>
            <a:r>
              <a:rPr lang="zh-CN" altLang="en-US" sz="2400" dirty="0" smtClean="0">
                <a:solidFill>
                  <a:srgbClr val="0070C0"/>
                </a:solidFill>
                <a:latin typeface="+mn-ea"/>
                <a:ea typeface="+mn-ea"/>
              </a:rPr>
              <a:t>年</a:t>
            </a:r>
            <a:r>
              <a:rPr lang="en-US" sz="2400" dirty="0" smtClean="0">
                <a:solidFill>
                  <a:srgbClr val="0070C0"/>
                </a:solidFill>
                <a:latin typeface="+mn-ea"/>
                <a:ea typeface="+mn-ea"/>
              </a:rPr>
              <a:t>3</a:t>
            </a:r>
            <a:r>
              <a:rPr lang="zh-CN" altLang="en-US" sz="2400" dirty="0" smtClean="0">
                <a:solidFill>
                  <a:srgbClr val="0070C0"/>
                </a:solidFill>
                <a:latin typeface="+mn-ea"/>
                <a:ea typeface="+mn-ea"/>
              </a:rPr>
              <a:t>月，美国政府问责署向国会提交的评估报告对</a:t>
            </a:r>
            <a:r>
              <a:rPr lang="en-US" sz="2400" dirty="0" smtClean="0">
                <a:solidFill>
                  <a:srgbClr val="0070C0"/>
                </a:solidFill>
                <a:latin typeface="+mn-ea"/>
                <a:ea typeface="+mn-ea"/>
              </a:rPr>
              <a:t>F-35</a:t>
            </a:r>
            <a:r>
              <a:rPr lang="zh-CN" altLang="en-US" sz="2400" dirty="0" smtClean="0">
                <a:solidFill>
                  <a:srgbClr val="0070C0"/>
                </a:solidFill>
                <a:latin typeface="+mn-ea"/>
                <a:ea typeface="+mn-ea"/>
              </a:rPr>
              <a:t>项目持续不断的软件问题实施问责。这些报告中总结了</a:t>
            </a:r>
            <a:r>
              <a:rPr lang="en-US" sz="2400" dirty="0" smtClean="0">
                <a:solidFill>
                  <a:srgbClr val="0070C0"/>
                </a:solidFill>
                <a:latin typeface="+mn-ea"/>
                <a:ea typeface="+mn-ea"/>
              </a:rPr>
              <a:t>F-35</a:t>
            </a:r>
            <a:r>
              <a:rPr lang="zh-CN" altLang="en-US" sz="2400" dirty="0" smtClean="0">
                <a:solidFill>
                  <a:srgbClr val="0070C0"/>
                </a:solidFill>
                <a:latin typeface="+mn-ea"/>
                <a:ea typeface="+mn-ea"/>
              </a:rPr>
              <a:t>软件研制存在的主要问题：第一、</a:t>
            </a:r>
            <a:r>
              <a:rPr lang="zh-CN" altLang="en-US" sz="2400" u="sng" dirty="0" smtClean="0">
                <a:solidFill>
                  <a:srgbClr val="0070C0"/>
                </a:solidFill>
                <a:latin typeface="+mn-ea"/>
                <a:ea typeface="+mn-ea"/>
              </a:rPr>
              <a:t>软件开发进度拖延，开发效率较低</a:t>
            </a:r>
            <a:r>
              <a:rPr lang="zh-CN" altLang="en-US" sz="2400" dirty="0" smtClean="0">
                <a:solidFill>
                  <a:srgbClr val="0070C0"/>
                </a:solidFill>
                <a:latin typeface="+mn-ea"/>
                <a:ea typeface="+mn-ea"/>
              </a:rPr>
              <a:t>；第二、</a:t>
            </a:r>
            <a:r>
              <a:rPr lang="zh-CN" altLang="en-US" sz="2400" u="sng" dirty="0" smtClean="0">
                <a:solidFill>
                  <a:srgbClr val="0070C0"/>
                </a:solidFill>
                <a:latin typeface="+mn-ea"/>
                <a:ea typeface="+mn-ea"/>
              </a:rPr>
              <a:t>软件质量不高，代码缺陷众多</a:t>
            </a:r>
            <a:r>
              <a:rPr lang="zh-CN" altLang="en-US" sz="2400" dirty="0" smtClean="0">
                <a:solidFill>
                  <a:srgbClr val="0070C0"/>
                </a:solidFill>
                <a:latin typeface="+mn-ea"/>
                <a:ea typeface="+mn-ea"/>
              </a:rPr>
              <a:t>；第三、</a:t>
            </a:r>
            <a:r>
              <a:rPr lang="zh-CN" altLang="en-US" sz="2400" u="sng" dirty="0" smtClean="0">
                <a:solidFill>
                  <a:srgbClr val="0070C0"/>
                </a:solidFill>
                <a:latin typeface="+mn-ea"/>
                <a:ea typeface="+mn-ea"/>
              </a:rPr>
              <a:t>供应商对软件集成未达成一致，导致</a:t>
            </a:r>
            <a:r>
              <a:rPr lang="en-US" sz="2400" u="sng" dirty="0" smtClean="0">
                <a:solidFill>
                  <a:srgbClr val="0070C0"/>
                </a:solidFill>
                <a:latin typeface="+mn-ea"/>
                <a:ea typeface="+mn-ea"/>
              </a:rPr>
              <a:t>F-35</a:t>
            </a:r>
            <a:r>
              <a:rPr lang="zh-CN" altLang="en-US" sz="2400" u="sng" dirty="0" smtClean="0">
                <a:solidFill>
                  <a:srgbClr val="0070C0"/>
                </a:solidFill>
                <a:latin typeface="+mn-ea"/>
                <a:ea typeface="+mn-ea"/>
              </a:rPr>
              <a:t>难以进行集成测试</a:t>
            </a:r>
            <a:r>
              <a:rPr lang="zh-CN" altLang="en-US" sz="2400" dirty="0" smtClean="0">
                <a:solidFill>
                  <a:srgbClr val="0070C0"/>
                </a:solidFill>
                <a:latin typeface="+mn-ea"/>
                <a:ea typeface="+mn-ea"/>
              </a:rPr>
              <a:t>。</a:t>
            </a:r>
            <a:endParaRPr lang="zh-CN" altLang="en-US" sz="2400" dirty="0">
              <a:solidFill>
                <a:srgbClr val="0070C0"/>
              </a:solidFill>
              <a:latin typeface="+mn-ea"/>
              <a:ea typeface="+mn-ea"/>
            </a:endParaRPr>
          </a:p>
        </p:txBody>
      </p:sp>
      <p:pic>
        <p:nvPicPr>
          <p:cNvPr id="6" name="图片 5" descr="f35.jpg"/>
          <p:cNvPicPr>
            <a:picLocks noChangeAspect="1"/>
          </p:cNvPicPr>
          <p:nvPr/>
        </p:nvPicPr>
        <p:blipFill>
          <a:blip r:embed="rId2" cstate="print"/>
          <a:srcRect b="5000"/>
          <a:stretch>
            <a:fillRect/>
          </a:stretch>
        </p:blipFill>
        <p:spPr>
          <a:xfrm>
            <a:off x="634365" y="932180"/>
            <a:ext cx="10810240" cy="5862955"/>
          </a:xfrm>
          <a:prstGeom prst="rect">
            <a:avLst/>
          </a:prstGeom>
        </p:spPr>
      </p:pic>
      <p:sp>
        <p:nvSpPr>
          <p:cNvPr id="3" name="Text Box 6"/>
          <p:cNvSpPr txBox="1">
            <a:spLocks noChangeArrowheads="1"/>
          </p:cNvSpPr>
          <p:nvPr/>
        </p:nvSpPr>
        <p:spPr bwMode="auto">
          <a:xfrm>
            <a:off x="1357948" y="374333"/>
            <a:ext cx="8718550" cy="645160"/>
          </a:xfrm>
          <a:prstGeom prst="rect">
            <a:avLst/>
          </a:prstGeom>
          <a:noFill/>
          <a:ln w="12700">
            <a:noFill/>
            <a:miter lim="800000"/>
            <a:headEnd type="none" w="sm" len="sm"/>
            <a:tailEnd type="none" w="sm" len="sm"/>
          </a:ln>
        </p:spPr>
        <p:txBody>
          <a:bodyPr>
            <a:spAutoFit/>
          </a:bodyPr>
          <a:lstStyle/>
          <a:p>
            <a:r>
              <a:rPr lang="zh-CN" altLang="en-US" sz="3600" b="1" dirty="0" smtClean="0">
                <a:solidFill>
                  <a:schemeClr val="bg1"/>
                </a:solidFill>
                <a:latin typeface="黑体" panose="02010609060101010101" pitchFamily="49" charset="-122"/>
                <a:ea typeface="黑体" panose="02010609060101010101" pitchFamily="49" charset="-122"/>
              </a:rPr>
              <a:t>存在问题分析</a:t>
            </a:r>
          </a:p>
        </p:txBody>
      </p:sp>
      <p:sp>
        <p:nvSpPr>
          <p:cNvPr id="4" name="矩形 3"/>
          <p:cNvSpPr/>
          <p:nvPr/>
        </p:nvSpPr>
        <p:spPr>
          <a:xfrm>
            <a:off x="1247140" y="2011045"/>
            <a:ext cx="9208135" cy="2676525"/>
          </a:xfrm>
          <a:prstGeom prst="rect">
            <a:avLst/>
          </a:prstGeom>
          <a:effectLst>
            <a:outerShdw blurRad="114300" dist="1143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wrap="square">
            <a:spAutoFit/>
          </a:bodyPr>
          <a:lstStyle/>
          <a:p>
            <a:pPr algn="just">
              <a:lnSpc>
                <a:spcPct val="150000"/>
              </a:lnSpc>
            </a:pPr>
            <a:r>
              <a:rPr lang="zh-CN" altLang="en-US" sz="2800" b="1" dirty="0" smtClean="0">
                <a:solidFill>
                  <a:srgbClr val="FF0000"/>
                </a:solidFill>
                <a:latin typeface="+mn-ea"/>
              </a:rPr>
              <a:t>    </a:t>
            </a:r>
            <a:r>
              <a:rPr lang="zh-CN" altLang="en-US" sz="2800" b="1" dirty="0" smtClean="0">
                <a:solidFill>
                  <a:schemeClr val="bg1"/>
                </a:solidFill>
                <a:latin typeface="+mn-ea"/>
              </a:rPr>
              <a:t>这些问题归根结底源自</a:t>
            </a:r>
            <a:r>
              <a:rPr lang="zh-CN" altLang="en-US" sz="2800" b="1" u="sng" dirty="0" smtClean="0">
                <a:solidFill>
                  <a:schemeClr val="bg1"/>
                </a:solidFill>
                <a:latin typeface="+mn-ea"/>
              </a:rPr>
              <a:t>软件工程能力不足</a:t>
            </a:r>
            <a:r>
              <a:rPr lang="zh-CN" altLang="en-US" sz="2800" b="1" dirty="0" smtClean="0">
                <a:solidFill>
                  <a:schemeClr val="bg1"/>
                </a:solidFill>
                <a:latin typeface="+mn-ea"/>
              </a:rPr>
              <a:t>和</a:t>
            </a:r>
            <a:r>
              <a:rPr lang="zh-CN" altLang="en-US" sz="2800" b="1" u="sng" dirty="0" smtClean="0">
                <a:solidFill>
                  <a:schemeClr val="bg1"/>
                </a:solidFill>
                <a:latin typeface="+mn-ea"/>
              </a:rPr>
              <a:t>项目管理能力不足。“软件危机”无法根治，“大规模、高度综合”带来新的</a:t>
            </a:r>
            <a:r>
              <a:rPr lang="zh-CN" altLang="en-US" sz="2800" b="1" u="sng" smtClean="0">
                <a:solidFill>
                  <a:schemeClr val="bg1"/>
                </a:solidFill>
                <a:latin typeface="+mn-ea"/>
              </a:rPr>
              <a:t>挑战。</a:t>
            </a:r>
            <a:endParaRPr lang="en-US" altLang="zh-CN" sz="2800" b="1" u="sng" smtClean="0">
              <a:solidFill>
                <a:schemeClr val="bg1"/>
              </a:solidFill>
              <a:latin typeface="+mn-ea"/>
            </a:endParaRPr>
          </a:p>
          <a:p>
            <a:pPr algn="just">
              <a:lnSpc>
                <a:spcPct val="150000"/>
              </a:lnSpc>
            </a:pPr>
            <a:r>
              <a:rPr lang="zh-CN" altLang="en-US" sz="2800" b="1" smtClean="0">
                <a:solidFill>
                  <a:schemeClr val="bg1"/>
                </a:solidFill>
                <a:latin typeface="+mn-ea"/>
              </a:rPr>
              <a:t>美军</a:t>
            </a:r>
            <a:r>
              <a:rPr lang="zh-CN" altLang="en-US" sz="2800" b="1" dirty="0" smtClean="0">
                <a:solidFill>
                  <a:schemeClr val="bg1"/>
                </a:solidFill>
                <a:latin typeface="+mn-ea"/>
              </a:rPr>
              <a:t>的问题在我国目前的航空软件研制中也大量存在。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4225" y="1156335"/>
            <a:ext cx="11094720" cy="1614805"/>
          </a:xfrm>
          <a:prstGeom prst="rect">
            <a:avLst/>
          </a:prstGeom>
        </p:spPr>
        <p:txBody>
          <a:bodyPr wrap="square">
            <a:spAutoFit/>
          </a:bodyPr>
          <a:lstStyle/>
          <a:p>
            <a:pPr marL="457200" indent="-457200" algn="just">
              <a:lnSpc>
                <a:spcPct val="150000"/>
              </a:lnSpc>
              <a:buFont typeface="Wingdings" panose="05000000000000000000" charset="0"/>
              <a:buChar char="l"/>
            </a:pPr>
            <a:r>
              <a:rPr lang="zh-CN" altLang="en-US" sz="2200" b="1" u="sng" dirty="0" smtClean="0">
                <a:solidFill>
                  <a:srgbClr val="FF0000"/>
                </a:solidFill>
                <a:latin typeface="+mn-ea"/>
                <a:ea typeface="+mn-ea"/>
              </a:rPr>
              <a:t>开发效率问题</a:t>
            </a:r>
            <a:r>
              <a:rPr lang="zh-CN" altLang="en-US" sz="2200" b="1" dirty="0" smtClean="0">
                <a:solidFill>
                  <a:srgbClr val="FF0000"/>
                </a:solidFill>
                <a:latin typeface="+mn-ea"/>
                <a:ea typeface="+mn-ea"/>
              </a:rPr>
              <a:t>。</a:t>
            </a:r>
            <a:r>
              <a:rPr lang="zh-CN" altLang="en-US" sz="2200" b="1" dirty="0" smtClean="0">
                <a:solidFill>
                  <a:srgbClr val="0066CC"/>
                </a:solidFill>
                <a:latin typeface="+mn-ea"/>
                <a:ea typeface="+mn-ea"/>
              </a:rPr>
              <a:t>对关键、重要软件，目前的开发效率为</a:t>
            </a:r>
            <a:r>
              <a:rPr lang="en-US" altLang="zh-CN" sz="2200" b="1" dirty="0" smtClean="0">
                <a:solidFill>
                  <a:srgbClr val="0066CC"/>
                </a:solidFill>
                <a:latin typeface="+mn-ea"/>
                <a:ea typeface="+mn-ea"/>
              </a:rPr>
              <a:t>228</a:t>
            </a:r>
            <a:r>
              <a:rPr lang="zh-CN" altLang="en-US" sz="2200" b="1" dirty="0" smtClean="0">
                <a:solidFill>
                  <a:srgbClr val="0066CC"/>
                </a:solidFill>
                <a:latin typeface="+mn-ea"/>
                <a:ea typeface="+mn-ea"/>
              </a:rPr>
              <a:t>行</a:t>
            </a:r>
            <a:r>
              <a:rPr lang="en-US" altLang="zh-CN" sz="2200" b="1" dirty="0" smtClean="0">
                <a:solidFill>
                  <a:srgbClr val="0066CC"/>
                </a:solidFill>
                <a:latin typeface="+mn-ea"/>
                <a:ea typeface="+mn-ea"/>
              </a:rPr>
              <a:t>/</a:t>
            </a:r>
            <a:r>
              <a:rPr lang="zh-CN" altLang="en-US" sz="2200" b="1" dirty="0" smtClean="0">
                <a:solidFill>
                  <a:srgbClr val="0066CC"/>
                </a:solidFill>
                <a:latin typeface="+mn-ea"/>
                <a:ea typeface="+mn-ea"/>
              </a:rPr>
              <a:t>人月。对规模为</a:t>
            </a:r>
            <a:r>
              <a:rPr lang="en-US" sz="2200" b="1" dirty="0" smtClean="0">
                <a:solidFill>
                  <a:srgbClr val="0066CC"/>
                </a:solidFill>
                <a:latin typeface="+mn-ea"/>
                <a:ea typeface="+mn-ea"/>
              </a:rPr>
              <a:t>1000</a:t>
            </a:r>
            <a:r>
              <a:rPr lang="zh-CN" altLang="en-US" sz="2200" b="1" dirty="0" smtClean="0">
                <a:solidFill>
                  <a:srgbClr val="0066CC"/>
                </a:solidFill>
                <a:latin typeface="+mn-ea"/>
                <a:ea typeface="+mn-ea"/>
              </a:rPr>
              <a:t>万行的机载软件，如果考虑型号研制的阶段迭代（方案、初样、试样、定型等）、复用及软件测试等因素，软件开发工作量约为</a:t>
            </a:r>
            <a:r>
              <a:rPr lang="en-US" sz="2200" b="1" dirty="0" smtClean="0">
                <a:solidFill>
                  <a:srgbClr val="0066CC"/>
                </a:solidFill>
                <a:latin typeface="+mn-ea"/>
                <a:ea typeface="+mn-ea"/>
              </a:rPr>
              <a:t>11000</a:t>
            </a:r>
            <a:r>
              <a:rPr lang="zh-CN" altLang="en-US" sz="2200" b="1" dirty="0" smtClean="0">
                <a:solidFill>
                  <a:srgbClr val="0066CC"/>
                </a:solidFill>
                <a:latin typeface="+mn-ea"/>
                <a:ea typeface="+mn-ea"/>
              </a:rPr>
              <a:t>人年，相当于</a:t>
            </a:r>
            <a:r>
              <a:rPr lang="en-US" sz="2200" b="1" dirty="0" smtClean="0">
                <a:solidFill>
                  <a:srgbClr val="0066CC"/>
                </a:solidFill>
                <a:latin typeface="+mn-ea"/>
                <a:ea typeface="+mn-ea"/>
              </a:rPr>
              <a:t>5500</a:t>
            </a:r>
            <a:r>
              <a:rPr lang="zh-CN" altLang="en-US" sz="2200" b="1" dirty="0" smtClean="0">
                <a:solidFill>
                  <a:srgbClr val="0066CC"/>
                </a:solidFill>
                <a:latin typeface="+mn-ea"/>
                <a:ea typeface="+mn-ea"/>
              </a:rPr>
              <a:t>人两年工作量。</a:t>
            </a:r>
            <a:endParaRPr lang="en-US" altLang="zh-CN" sz="2200" b="1" dirty="0" smtClean="0">
              <a:solidFill>
                <a:srgbClr val="0066CC"/>
              </a:solidFill>
              <a:latin typeface="+mn-ea"/>
              <a:ea typeface="+mn-ea"/>
            </a:endParaRPr>
          </a:p>
        </p:txBody>
      </p:sp>
      <p:sp>
        <p:nvSpPr>
          <p:cNvPr id="4" name="矩形 3"/>
          <p:cNvSpPr/>
          <p:nvPr/>
        </p:nvSpPr>
        <p:spPr>
          <a:xfrm>
            <a:off x="784225" y="2890520"/>
            <a:ext cx="11047095" cy="1614805"/>
          </a:xfrm>
          <a:prstGeom prst="rect">
            <a:avLst/>
          </a:prstGeom>
        </p:spPr>
        <p:txBody>
          <a:bodyPr wrap="square">
            <a:spAutoFit/>
          </a:bodyPr>
          <a:lstStyle/>
          <a:p>
            <a:pPr marL="342900" indent="-342900" algn="just">
              <a:lnSpc>
                <a:spcPct val="150000"/>
              </a:lnSpc>
              <a:buFont typeface="Wingdings" panose="05000000000000000000" charset="0"/>
              <a:buChar char="l"/>
            </a:pPr>
            <a:r>
              <a:rPr lang="zh-CN" altLang="en-US" sz="2200" b="1" u="sng" dirty="0" smtClean="0">
                <a:solidFill>
                  <a:srgbClr val="FF0000"/>
                </a:solidFill>
                <a:latin typeface="+mn-ea"/>
                <a:ea typeface="+mn-ea"/>
              </a:rPr>
              <a:t>成本问题问题</a:t>
            </a:r>
            <a:r>
              <a:rPr lang="zh-CN" altLang="en-US" sz="2200" b="1" dirty="0" smtClean="0">
                <a:solidFill>
                  <a:srgbClr val="FF0000"/>
                </a:solidFill>
                <a:latin typeface="+mn-ea"/>
                <a:ea typeface="+mn-ea"/>
              </a:rPr>
              <a:t>。</a:t>
            </a:r>
            <a:r>
              <a:rPr lang="zh-CN" altLang="en-US" sz="2200" b="1" dirty="0" smtClean="0">
                <a:solidFill>
                  <a:srgbClr val="0066CC"/>
                </a:solidFill>
                <a:latin typeface="+mn-ea"/>
                <a:ea typeface="+mn-ea"/>
              </a:rPr>
              <a:t>对</a:t>
            </a:r>
            <a:r>
              <a:rPr lang="en-US" sz="2200" b="1" dirty="0" smtClean="0">
                <a:solidFill>
                  <a:srgbClr val="0066CC"/>
                </a:solidFill>
                <a:latin typeface="+mn-ea"/>
                <a:ea typeface="+mn-ea"/>
              </a:rPr>
              <a:t>1000</a:t>
            </a:r>
            <a:r>
              <a:rPr lang="zh-CN" altLang="en-US" sz="2200" b="1" dirty="0" smtClean="0">
                <a:solidFill>
                  <a:srgbClr val="0066CC"/>
                </a:solidFill>
                <a:latin typeface="+mn-ea"/>
                <a:ea typeface="+mn-ea"/>
              </a:rPr>
              <a:t>万行源码，仅仅软件测试一项，按照目前软件定型测评</a:t>
            </a:r>
            <a:r>
              <a:rPr lang="en-US" sz="2200" b="1" dirty="0" smtClean="0">
                <a:solidFill>
                  <a:srgbClr val="0066CC"/>
                </a:solidFill>
                <a:latin typeface="+mn-ea"/>
                <a:ea typeface="+mn-ea"/>
              </a:rPr>
              <a:t>30</a:t>
            </a:r>
            <a:r>
              <a:rPr lang="zh-CN" altLang="en-US" sz="2200" b="1" dirty="0" smtClean="0">
                <a:solidFill>
                  <a:srgbClr val="0066CC"/>
                </a:solidFill>
                <a:latin typeface="+mn-ea"/>
                <a:ea typeface="+mn-ea"/>
              </a:rPr>
              <a:t>元</a:t>
            </a:r>
            <a:r>
              <a:rPr lang="en-US" sz="2200" b="1" dirty="0" smtClean="0">
                <a:solidFill>
                  <a:srgbClr val="0066CC"/>
                </a:solidFill>
                <a:latin typeface="+mn-ea"/>
                <a:ea typeface="+mn-ea"/>
              </a:rPr>
              <a:t>/</a:t>
            </a:r>
            <a:r>
              <a:rPr lang="zh-CN" altLang="en-US" sz="2200" b="1" dirty="0" smtClean="0">
                <a:solidFill>
                  <a:srgbClr val="0066CC"/>
                </a:solidFill>
                <a:latin typeface="+mn-ea"/>
                <a:ea typeface="+mn-ea"/>
              </a:rPr>
              <a:t>行的价格就需投入</a:t>
            </a:r>
            <a:r>
              <a:rPr lang="en-US" sz="2200" b="1" dirty="0" smtClean="0">
                <a:solidFill>
                  <a:srgbClr val="0066CC"/>
                </a:solidFill>
                <a:latin typeface="+mn-ea"/>
                <a:ea typeface="+mn-ea"/>
              </a:rPr>
              <a:t>3</a:t>
            </a:r>
            <a:r>
              <a:rPr lang="zh-CN" altLang="en-US" sz="2200" b="1" dirty="0" smtClean="0">
                <a:solidFill>
                  <a:srgbClr val="0066CC"/>
                </a:solidFill>
                <a:latin typeface="+mn-ea"/>
                <a:ea typeface="+mn-ea"/>
              </a:rPr>
              <a:t>亿元人民币，如果将开发费用合计在内，单软件研制一项费用就超过</a:t>
            </a:r>
            <a:r>
              <a:rPr lang="en-US" sz="2200" b="1" dirty="0" smtClean="0">
                <a:solidFill>
                  <a:srgbClr val="0066CC"/>
                </a:solidFill>
                <a:latin typeface="+mn-ea"/>
                <a:ea typeface="+mn-ea"/>
              </a:rPr>
              <a:t>6</a:t>
            </a:r>
            <a:r>
              <a:rPr lang="zh-CN" altLang="en-US" sz="2200" b="1" dirty="0" smtClean="0">
                <a:solidFill>
                  <a:srgbClr val="0066CC"/>
                </a:solidFill>
                <a:latin typeface="+mn-ea"/>
                <a:ea typeface="+mn-ea"/>
              </a:rPr>
              <a:t>亿人民币。</a:t>
            </a:r>
            <a:endParaRPr lang="en-US" altLang="zh-CN" sz="2200" b="1" dirty="0" smtClean="0">
              <a:solidFill>
                <a:srgbClr val="0066CC"/>
              </a:solidFill>
              <a:latin typeface="+mn-ea"/>
              <a:ea typeface="+mn-ea"/>
            </a:endParaRPr>
          </a:p>
        </p:txBody>
      </p:sp>
      <p:sp>
        <p:nvSpPr>
          <p:cNvPr id="5" name="文本框 4"/>
          <p:cNvSpPr txBox="1"/>
          <p:nvPr/>
        </p:nvSpPr>
        <p:spPr>
          <a:xfrm>
            <a:off x="499110" y="114935"/>
            <a:ext cx="8517255" cy="922020"/>
          </a:xfrm>
          <a:prstGeom prst="rect">
            <a:avLst/>
          </a:prstGeom>
          <a:noFill/>
        </p:spPr>
        <p:txBody>
          <a:bodyPr wrap="square" rtlCol="0">
            <a:spAutoFit/>
          </a:bodyPr>
          <a:lstStyle/>
          <a:p>
            <a:pPr indent="0" algn="just">
              <a:lnSpc>
                <a:spcPct val="150000"/>
              </a:lnSpc>
              <a:buFont typeface="+mj-lt"/>
              <a:buNone/>
            </a:pPr>
            <a:r>
              <a:rPr lang="zh-CN" altLang="en-US" sz="3600" b="1">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“大规模（复杂）”</a:t>
            </a:r>
            <a:r>
              <a:rPr lang="zh-CN" altLang="en-US" sz="36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带来的问题</a:t>
            </a:r>
          </a:p>
        </p:txBody>
      </p:sp>
      <p:sp>
        <p:nvSpPr>
          <p:cNvPr id="7" name="矩形 6"/>
          <p:cNvSpPr/>
          <p:nvPr/>
        </p:nvSpPr>
        <p:spPr>
          <a:xfrm>
            <a:off x="784225" y="4624705"/>
            <a:ext cx="11096625" cy="1614805"/>
          </a:xfrm>
          <a:prstGeom prst="rect">
            <a:avLst/>
          </a:prstGeom>
        </p:spPr>
        <p:txBody>
          <a:bodyPr wrap="square">
            <a:spAutoFit/>
          </a:bodyPr>
          <a:lstStyle/>
          <a:p>
            <a:pPr marL="457200" indent="-457200" algn="just">
              <a:lnSpc>
                <a:spcPct val="150000"/>
              </a:lnSpc>
              <a:buFont typeface="Wingdings" panose="05000000000000000000" charset="0"/>
              <a:buChar char="l"/>
            </a:pPr>
            <a:r>
              <a:rPr lang="zh-CN" altLang="en-US" sz="2200" b="1" u="sng" dirty="0" smtClean="0">
                <a:solidFill>
                  <a:srgbClr val="FF0000"/>
                </a:solidFill>
                <a:latin typeface="+mn-ea"/>
                <a:ea typeface="+mn-ea"/>
              </a:rPr>
              <a:t>软件质量问题</a:t>
            </a:r>
            <a:r>
              <a:rPr lang="zh-CN" altLang="en-US" sz="2200" b="1" dirty="0" smtClean="0">
                <a:solidFill>
                  <a:srgbClr val="FF0000"/>
                </a:solidFill>
                <a:latin typeface="+mn-ea"/>
                <a:ea typeface="+mn-ea"/>
              </a:rPr>
              <a:t>。</a:t>
            </a:r>
            <a:r>
              <a:rPr lang="zh-CN" altLang="en-US" sz="2200" b="1" dirty="0" smtClean="0">
                <a:solidFill>
                  <a:srgbClr val="0066CC"/>
                </a:solidFill>
                <a:latin typeface="+mn-ea"/>
                <a:ea typeface="+mn-ea"/>
              </a:rPr>
              <a:t>航空软件千行代码缺陷率平均在</a:t>
            </a:r>
            <a:r>
              <a:rPr lang="en-US" sz="2200" b="1" dirty="0" smtClean="0">
                <a:solidFill>
                  <a:srgbClr val="0066CC"/>
                </a:solidFill>
                <a:latin typeface="+mn-ea"/>
                <a:ea typeface="+mn-ea"/>
              </a:rPr>
              <a:t>6</a:t>
            </a:r>
            <a:r>
              <a:rPr lang="en-US" altLang="zh-CN" sz="2200" b="1" dirty="0" smtClean="0">
                <a:solidFill>
                  <a:srgbClr val="0066CC"/>
                </a:solidFill>
                <a:latin typeface="+mn-ea"/>
                <a:ea typeface="+mn-ea"/>
              </a:rPr>
              <a:t>‰</a:t>
            </a:r>
            <a:r>
              <a:rPr lang="zh-CN" altLang="en-US" sz="2200" b="1" dirty="0" smtClean="0">
                <a:solidFill>
                  <a:srgbClr val="0066CC"/>
                </a:solidFill>
                <a:latin typeface="+mn-ea"/>
                <a:ea typeface="+mn-ea"/>
              </a:rPr>
              <a:t>左右，这意味着对</a:t>
            </a:r>
            <a:r>
              <a:rPr lang="en-US" sz="2200" b="1" dirty="0" smtClean="0">
                <a:solidFill>
                  <a:srgbClr val="0066CC"/>
                </a:solidFill>
                <a:latin typeface="+mn-ea"/>
                <a:ea typeface="+mn-ea"/>
              </a:rPr>
              <a:t>1000</a:t>
            </a:r>
            <a:r>
              <a:rPr lang="zh-CN" altLang="en-US" sz="2200" b="1" dirty="0" smtClean="0">
                <a:solidFill>
                  <a:srgbClr val="0066CC"/>
                </a:solidFill>
                <a:latin typeface="+mn-ea"/>
                <a:ea typeface="+mn-ea"/>
              </a:rPr>
              <a:t>万行源码，将存在</a:t>
            </a:r>
            <a:r>
              <a:rPr lang="en-US" sz="2200" b="1" dirty="0" smtClean="0">
                <a:solidFill>
                  <a:srgbClr val="0066CC"/>
                </a:solidFill>
                <a:latin typeface="+mn-ea"/>
                <a:ea typeface="+mn-ea"/>
              </a:rPr>
              <a:t>6</a:t>
            </a:r>
            <a:r>
              <a:rPr lang="zh-CN" altLang="en-US" sz="2200" b="1" dirty="0" smtClean="0">
                <a:solidFill>
                  <a:srgbClr val="0066CC"/>
                </a:solidFill>
                <a:latin typeface="+mn-ea"/>
                <a:ea typeface="+mn-ea"/>
              </a:rPr>
              <a:t>万个软件缺陷，这些缺陷最终往往在系统联试、试飞或实际作战中暴露，造成安全隐患、经济损失或影响作战效能。</a:t>
            </a:r>
            <a:endParaRPr lang="en-US" altLang="zh-CN" sz="2200" b="1" dirty="0" smtClean="0">
              <a:solidFill>
                <a:srgbClr val="0066CC"/>
              </a:solidFill>
              <a:latin typeface="+mn-ea"/>
              <a:ea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8625" y="1214120"/>
            <a:ext cx="11242675" cy="2122805"/>
          </a:xfrm>
          <a:prstGeom prst="rect">
            <a:avLst/>
          </a:prstGeom>
        </p:spPr>
        <p:txBody>
          <a:bodyPr wrap="square">
            <a:spAutoFit/>
          </a:bodyPr>
          <a:lstStyle/>
          <a:p>
            <a:pPr marL="342900" indent="-342900" algn="just">
              <a:lnSpc>
                <a:spcPct val="150000"/>
              </a:lnSpc>
              <a:buFont typeface="Wingdings" panose="05000000000000000000" charset="0"/>
              <a:buChar char="l"/>
            </a:pPr>
            <a:r>
              <a:rPr lang="zh-CN" altLang="en-US" sz="2200" b="1" u="sng" dirty="0" smtClean="0">
                <a:solidFill>
                  <a:srgbClr val="0066CC"/>
                </a:solidFill>
                <a:latin typeface="+mn-ea"/>
                <a:ea typeface="+mn-ea"/>
              </a:rPr>
              <a:t>需求的复杂度和成熟度问题</a:t>
            </a:r>
            <a:r>
              <a:rPr lang="zh-CN" altLang="en-US" sz="2200" b="1" dirty="0" smtClean="0">
                <a:solidFill>
                  <a:srgbClr val="0066CC"/>
                </a:solidFill>
                <a:latin typeface="+mn-ea"/>
                <a:ea typeface="+mn-ea"/>
              </a:rPr>
              <a:t>。综合化使需求不充分、成熟度不高成为一种客观现象。软件实现综合化后，系统复杂程度大大提高，典型的表现是需求数量激增，需求之间的控制耦合、数据耦合关系复杂。这种情况导致研制单位在论证和方案阶段无法一次性完全明确软件研制需求，只能通过反复迭代提高需求成熟度，拖延研制进度。</a:t>
            </a:r>
            <a:endParaRPr lang="en-US" altLang="zh-CN" sz="2200" b="1" dirty="0" smtClean="0">
              <a:solidFill>
                <a:srgbClr val="0066CC"/>
              </a:solidFill>
              <a:latin typeface="+mn-ea"/>
              <a:ea typeface="+mn-ea"/>
            </a:endParaRPr>
          </a:p>
        </p:txBody>
      </p:sp>
      <p:sp>
        <p:nvSpPr>
          <p:cNvPr id="5" name="矩形 4"/>
          <p:cNvSpPr/>
          <p:nvPr/>
        </p:nvSpPr>
        <p:spPr>
          <a:xfrm>
            <a:off x="428625" y="3566160"/>
            <a:ext cx="11219180" cy="2122805"/>
          </a:xfrm>
          <a:prstGeom prst="rect">
            <a:avLst/>
          </a:prstGeom>
        </p:spPr>
        <p:txBody>
          <a:bodyPr wrap="square">
            <a:spAutoFit/>
          </a:bodyPr>
          <a:lstStyle/>
          <a:p>
            <a:pPr marL="457200" indent="-457200" algn="just">
              <a:lnSpc>
                <a:spcPct val="150000"/>
              </a:lnSpc>
              <a:buFont typeface="Wingdings" panose="05000000000000000000" charset="0"/>
              <a:buChar char="l"/>
            </a:pPr>
            <a:r>
              <a:rPr lang="zh-CN" altLang="en-US" sz="2200" b="1" u="sng" dirty="0" smtClean="0">
                <a:solidFill>
                  <a:srgbClr val="0066CC"/>
                </a:solidFill>
              </a:rPr>
              <a:t>需求传递的脆弱性问题和需求管理问题</a:t>
            </a:r>
            <a:r>
              <a:rPr lang="zh-CN" altLang="en-US" sz="2200" b="1" dirty="0" smtClean="0">
                <a:solidFill>
                  <a:srgbClr val="0066CC"/>
                </a:solidFill>
              </a:rPr>
              <a:t>。按照</a:t>
            </a:r>
            <a:r>
              <a:rPr lang="en-US" sz="2200" b="1" dirty="0" smtClean="0">
                <a:solidFill>
                  <a:srgbClr val="0066CC"/>
                </a:solidFill>
              </a:rPr>
              <a:t>30</a:t>
            </a:r>
            <a:r>
              <a:rPr lang="zh-CN" altLang="en-US" sz="2200" b="1" dirty="0" smtClean="0">
                <a:solidFill>
                  <a:srgbClr val="0066CC"/>
                </a:solidFill>
              </a:rPr>
              <a:t>行代码对应一条需求计算，对</a:t>
            </a:r>
            <a:r>
              <a:rPr lang="en-US" sz="2200" b="1" dirty="0" smtClean="0">
                <a:solidFill>
                  <a:srgbClr val="0066CC"/>
                </a:solidFill>
              </a:rPr>
              <a:t>1000</a:t>
            </a:r>
            <a:r>
              <a:rPr lang="zh-CN" altLang="en-US" sz="2200" b="1" dirty="0" smtClean="0">
                <a:solidFill>
                  <a:srgbClr val="0066CC"/>
                </a:solidFill>
              </a:rPr>
              <a:t>万行源码，将产生近</a:t>
            </a:r>
            <a:r>
              <a:rPr lang="en-US" sz="2200" b="1" dirty="0" smtClean="0">
                <a:solidFill>
                  <a:srgbClr val="0066CC"/>
                </a:solidFill>
              </a:rPr>
              <a:t>33</a:t>
            </a:r>
            <a:r>
              <a:rPr lang="zh-CN" altLang="en-US" sz="2200" b="1" dirty="0" smtClean="0">
                <a:solidFill>
                  <a:srgbClr val="0066CC"/>
                </a:solidFill>
              </a:rPr>
              <a:t>万条需求。</a:t>
            </a:r>
            <a:r>
              <a:rPr lang="en-US" sz="2200" b="1" dirty="0" smtClean="0">
                <a:solidFill>
                  <a:srgbClr val="0066CC"/>
                </a:solidFill>
              </a:rPr>
              <a:t>33</a:t>
            </a:r>
            <a:r>
              <a:rPr lang="zh-CN" altLang="en-US" sz="2200" b="1" dirty="0" smtClean="0">
                <a:solidFill>
                  <a:srgbClr val="0066CC"/>
                </a:solidFill>
              </a:rPr>
              <a:t>万条需求做到完整、清晰、一致、可验证，要保证每一条需求都能正确的传递至设计人员和编码人员谈何容易，</a:t>
            </a:r>
            <a:r>
              <a:rPr lang="en-US" sz="2200" b="1" dirty="0" smtClean="0">
                <a:solidFill>
                  <a:srgbClr val="0066CC"/>
                </a:solidFill>
              </a:rPr>
              <a:t>33</a:t>
            </a:r>
            <a:r>
              <a:rPr lang="zh-CN" altLang="en-US" sz="2200" b="1" dirty="0" smtClean="0">
                <a:solidFill>
                  <a:srgbClr val="0066CC"/>
                </a:solidFill>
              </a:rPr>
              <a:t>万条需求按照每页</a:t>
            </a:r>
            <a:r>
              <a:rPr lang="en-US" sz="2200" b="1" dirty="0" smtClean="0">
                <a:solidFill>
                  <a:srgbClr val="0066CC"/>
                </a:solidFill>
              </a:rPr>
              <a:t>5</a:t>
            </a:r>
            <a:r>
              <a:rPr lang="zh-CN" altLang="en-US" sz="2200" b="1" dirty="0" smtClean="0">
                <a:solidFill>
                  <a:srgbClr val="0066CC"/>
                </a:solidFill>
              </a:rPr>
              <a:t>条需求计算将产生近</a:t>
            </a:r>
            <a:r>
              <a:rPr lang="en-US" sz="2200" b="1" dirty="0" smtClean="0">
                <a:solidFill>
                  <a:srgbClr val="0066CC"/>
                </a:solidFill>
              </a:rPr>
              <a:t>7</a:t>
            </a:r>
            <a:r>
              <a:rPr lang="zh-CN" altLang="en-US" sz="2200" b="1" dirty="0" smtClean="0">
                <a:solidFill>
                  <a:srgbClr val="0066CC"/>
                </a:solidFill>
              </a:rPr>
              <a:t>万页需求文档，要管理如此规模的需求具有巨大的难度。</a:t>
            </a:r>
            <a:endParaRPr lang="en-US" altLang="zh-CN" sz="2200" b="1" dirty="0" smtClean="0">
              <a:solidFill>
                <a:srgbClr val="0066CC"/>
              </a:solidFill>
              <a:latin typeface="+mn-ea"/>
              <a:ea typeface="+mn-ea"/>
            </a:endParaRPr>
          </a:p>
        </p:txBody>
      </p:sp>
      <p:sp>
        <p:nvSpPr>
          <p:cNvPr id="6" name="文本框 5"/>
          <p:cNvSpPr txBox="1"/>
          <p:nvPr/>
        </p:nvSpPr>
        <p:spPr>
          <a:xfrm>
            <a:off x="1348740" y="339725"/>
            <a:ext cx="5549265" cy="645160"/>
          </a:xfrm>
          <a:prstGeom prst="rect">
            <a:avLst/>
          </a:prstGeom>
          <a:noFill/>
        </p:spPr>
        <p:txBody>
          <a:bodyPr wrap="square" rtlCol="0" anchor="t">
            <a:spAutoFit/>
          </a:bodyPr>
          <a:lstStyle/>
          <a:p>
            <a:r>
              <a:rPr lang="zh-CN" altLang="en-US" sz="3600" b="1" dirty="0" smtClean="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“综合化”带来的问题</a:t>
            </a:r>
          </a:p>
        </p:txBody>
      </p:sp>
      <p:pic>
        <p:nvPicPr>
          <p:cNvPr id="7" name="图片 6" descr="2546222639326255800.gif"/>
          <p:cNvPicPr>
            <a:picLocks noChangeAspect="1"/>
          </p:cNvPicPr>
          <p:nvPr>
            <p:custDataLst>
              <p:tags r:id="rId1"/>
            </p:custDataLst>
          </p:nvPr>
        </p:nvPicPr>
        <p:blipFill>
          <a:blip r:embed="rId3" cstate="print"/>
          <a:stretch>
            <a:fillRect/>
          </a:stretch>
        </p:blipFill>
        <p:spPr>
          <a:xfrm>
            <a:off x="1113155" y="1675130"/>
            <a:ext cx="9298940" cy="4488815"/>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1"/>
          </p:nvPr>
        </p:nvSpPr>
        <p:spPr bwMode="auto">
          <a:xfrm>
            <a:off x="915670" y="1050290"/>
            <a:ext cx="10590530" cy="4114800"/>
          </a:xfrm>
          <a:noFill/>
          <a:ln>
            <a:miter lim="800000"/>
          </a:ln>
        </p:spPr>
        <p:txBody>
          <a:bodyPr vert="horz" wrap="square" lIns="91440" tIns="45720" rIns="91440" bIns="45720" numCol="1" anchor="t" anchorCtr="0" compatLnSpc="1"/>
          <a:lstStyle/>
          <a:p>
            <a:pPr marL="514350" indent="-514350" algn="just" eaLnBrk="1" hangingPunct="1">
              <a:lnSpc>
                <a:spcPct val="150000"/>
              </a:lnSpc>
              <a:spcBef>
                <a:spcPct val="0"/>
              </a:spcBef>
              <a:buClr>
                <a:srgbClr val="0070C0"/>
              </a:buClr>
              <a:buFont typeface="Arial" panose="020B0604020202020204" pitchFamily="34" charset="0"/>
              <a:buChar char="•"/>
            </a:pPr>
            <a:r>
              <a:rPr lang="en-US" altLang="zh-CN" sz="2400" b="1" u="sng" dirty="0" smtClean="0">
                <a:solidFill>
                  <a:srgbClr val="0070C0"/>
                </a:solidFill>
                <a:latin typeface="楷体_GB2312" panose="02010609030101010101" pitchFamily="49" charset="-122"/>
                <a:ea typeface="楷体_GB2312" panose="02010609030101010101" pitchFamily="49" charset="-122"/>
              </a:rPr>
              <a:t>70%</a:t>
            </a:r>
            <a:r>
              <a:rPr lang="zh-CN" altLang="en-US" sz="2400" b="1" u="sng" dirty="0" smtClean="0">
                <a:solidFill>
                  <a:srgbClr val="0070C0"/>
                </a:solidFill>
                <a:latin typeface="楷体_GB2312" panose="02010609030101010101" pitchFamily="49" charset="-122"/>
                <a:ea typeface="楷体_GB2312" panose="02010609030101010101" pitchFamily="49" charset="-122"/>
              </a:rPr>
              <a:t>的软件项目失败是由于管理不善引起的</a:t>
            </a:r>
            <a:r>
              <a:rPr lang="zh-CN" altLang="en-US" sz="2400" b="1" dirty="0" smtClean="0">
                <a:solidFill>
                  <a:srgbClr val="0070C0"/>
                </a:solidFill>
                <a:latin typeface="楷体_GB2312" panose="02010609030101010101" pitchFamily="49" charset="-122"/>
                <a:ea typeface="楷体_GB2312" panose="02010609030101010101" pitchFamily="49" charset="-122"/>
              </a:rPr>
              <a:t>，而并不是因为技术实力不够；</a:t>
            </a:r>
            <a:endParaRPr lang="en-US" altLang="zh-CN" sz="2400" b="1" dirty="0" smtClean="0">
              <a:solidFill>
                <a:srgbClr val="0070C0"/>
              </a:solidFill>
              <a:latin typeface="楷体_GB2312" panose="02010609030101010101" pitchFamily="49" charset="-122"/>
              <a:ea typeface="楷体_GB2312" panose="02010609030101010101" pitchFamily="49" charset="-122"/>
            </a:endParaRPr>
          </a:p>
          <a:p>
            <a:pPr marL="514350" indent="-514350" algn="just" eaLnBrk="1" hangingPunct="1">
              <a:lnSpc>
                <a:spcPct val="150000"/>
              </a:lnSpc>
              <a:spcBef>
                <a:spcPct val="0"/>
              </a:spcBef>
              <a:buClr>
                <a:srgbClr val="0070C0"/>
              </a:buClr>
              <a:buFont typeface="Arial" panose="020B0604020202020204" pitchFamily="34" charset="0"/>
              <a:buChar char="•"/>
            </a:pPr>
            <a:r>
              <a:rPr lang="zh-CN" altLang="en-US" sz="2400" b="1" u="sng" dirty="0" smtClean="0">
                <a:solidFill>
                  <a:srgbClr val="0070C0"/>
                </a:solidFill>
                <a:latin typeface="楷体_GB2312" panose="02010609030101010101" pitchFamily="49" charset="-122"/>
                <a:ea typeface="楷体_GB2312" panose="02010609030101010101" pitchFamily="49" charset="-122"/>
              </a:rPr>
              <a:t>管理是影响软件研发项目全局的因素，而技术因素只影响局部</a:t>
            </a:r>
            <a:r>
              <a:rPr lang="zh-CN" altLang="en-US" sz="2400" b="1" dirty="0" smtClean="0">
                <a:solidFill>
                  <a:srgbClr val="0070C0"/>
                </a:solidFill>
                <a:latin typeface="楷体_GB2312" panose="02010609030101010101" pitchFamily="49" charset="-122"/>
                <a:ea typeface="楷体_GB2312" panose="02010609030101010101" pitchFamily="49" charset="-122"/>
              </a:rPr>
              <a:t>；</a:t>
            </a:r>
            <a:endParaRPr lang="en-US" altLang="zh-CN" sz="2400" b="1" dirty="0" smtClean="0">
              <a:solidFill>
                <a:srgbClr val="0070C0"/>
              </a:solidFill>
              <a:latin typeface="楷体_GB2312" panose="02010609030101010101" pitchFamily="49" charset="-122"/>
              <a:ea typeface="楷体_GB2312" panose="02010609030101010101" pitchFamily="49" charset="-122"/>
            </a:endParaRPr>
          </a:p>
          <a:p>
            <a:pPr marL="514350" indent="-514350" algn="just" eaLnBrk="1" hangingPunct="1">
              <a:lnSpc>
                <a:spcPct val="150000"/>
              </a:lnSpc>
              <a:spcBef>
                <a:spcPct val="0"/>
              </a:spcBef>
              <a:buClr>
                <a:srgbClr val="0070C0"/>
              </a:buClr>
              <a:buFont typeface="Arial" panose="020B0604020202020204" pitchFamily="34" charset="0"/>
              <a:buChar char="•"/>
            </a:pPr>
            <a:r>
              <a:rPr lang="zh-CN" altLang="en-US" sz="2400" b="1" dirty="0" smtClean="0">
                <a:solidFill>
                  <a:srgbClr val="0070C0"/>
                </a:solidFill>
                <a:latin typeface="楷体_GB2312" panose="02010609030101010101" pitchFamily="49" charset="-122"/>
                <a:ea typeface="楷体_GB2312" panose="02010609030101010101" pitchFamily="49" charset="-122"/>
              </a:rPr>
              <a:t>仅有</a:t>
            </a:r>
            <a:r>
              <a:rPr lang="en-US" altLang="zh-CN" sz="2400" b="1" u="sng" dirty="0" smtClean="0">
                <a:solidFill>
                  <a:srgbClr val="0070C0"/>
                </a:solidFill>
                <a:latin typeface="楷体_GB2312" panose="02010609030101010101" pitchFamily="49" charset="-122"/>
                <a:ea typeface="楷体_GB2312" panose="02010609030101010101" pitchFamily="49" charset="-122"/>
              </a:rPr>
              <a:t>10%</a:t>
            </a:r>
            <a:r>
              <a:rPr lang="zh-CN" altLang="en-US" sz="2400" b="1" u="sng" dirty="0" smtClean="0">
                <a:solidFill>
                  <a:srgbClr val="0070C0"/>
                </a:solidFill>
                <a:latin typeface="楷体_GB2312" panose="02010609030101010101" pitchFamily="49" charset="-122"/>
                <a:ea typeface="楷体_GB2312" panose="02010609030101010101" pitchFamily="49" charset="-122"/>
              </a:rPr>
              <a:t>的项目能够在预定的费用和进度下交付</a:t>
            </a:r>
            <a:r>
              <a:rPr lang="zh-CN" altLang="en-US" sz="2400" b="1" dirty="0" smtClean="0">
                <a:solidFill>
                  <a:srgbClr val="0070C0"/>
                </a:solidFill>
                <a:latin typeface="楷体_GB2312" panose="02010609030101010101" pitchFamily="49" charset="-122"/>
                <a:ea typeface="楷体_GB2312" panose="02010609030101010101" pitchFamily="49" charset="-122"/>
              </a:rPr>
              <a:t>。</a:t>
            </a:r>
          </a:p>
        </p:txBody>
      </p:sp>
      <p:sp>
        <p:nvSpPr>
          <p:cNvPr id="8" name="Text Box 6"/>
          <p:cNvSpPr txBox="1">
            <a:spLocks noChangeArrowheads="1"/>
          </p:cNvSpPr>
          <p:nvPr/>
        </p:nvSpPr>
        <p:spPr bwMode="auto">
          <a:xfrm>
            <a:off x="1061720" y="405130"/>
            <a:ext cx="9360535" cy="645160"/>
          </a:xfrm>
          <a:prstGeom prst="rect">
            <a:avLst/>
          </a:prstGeom>
          <a:noFill/>
          <a:ln w="12700">
            <a:noFill/>
            <a:miter lim="800000"/>
            <a:headEnd type="none" w="sm" len="sm"/>
            <a:tailEnd type="none" w="sm" len="sm"/>
          </a:ln>
        </p:spPr>
        <p:txBody>
          <a:bodyPr wrap="square">
            <a:spAutoFit/>
          </a:bodyPr>
          <a:lstStyle/>
          <a:p>
            <a:r>
              <a:rPr lang="zh-CN" altLang="en-US" sz="3600" b="1" dirty="0" smtClean="0">
                <a:solidFill>
                  <a:schemeClr val="bg1"/>
                </a:solidFill>
                <a:latin typeface="黑体" panose="02010609060101010101" pitchFamily="49" charset="-122"/>
                <a:ea typeface="黑体" panose="02010609060101010101" pitchFamily="49" charset="-122"/>
              </a:rPr>
              <a:t>软件项目管理问题</a:t>
            </a:r>
          </a:p>
        </p:txBody>
      </p:sp>
      <p:sp>
        <p:nvSpPr>
          <p:cNvPr id="2" name="文本框 1"/>
          <p:cNvSpPr txBox="1"/>
          <p:nvPr/>
        </p:nvSpPr>
        <p:spPr>
          <a:xfrm>
            <a:off x="1445895" y="3089910"/>
            <a:ext cx="9077325" cy="2861310"/>
          </a:xfrm>
          <a:prstGeom prst="rect">
            <a:avLst/>
          </a:prstGeom>
          <a:noFill/>
        </p:spPr>
        <p:txBody>
          <a:bodyPr wrap="square" rtlCol="0" anchor="t">
            <a:spAutoFit/>
          </a:bodyPr>
          <a:lstStyle/>
          <a:p>
            <a:pPr marL="0" indent="0" algn="just">
              <a:lnSpc>
                <a:spcPct val="150000"/>
              </a:lnSpc>
              <a:buNone/>
            </a:pPr>
            <a:r>
              <a:rPr lang="zh-CN" altLang="en-US" sz="24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我拜访了很多商业公司，我也观察了很多数据处理的管理者，我常常恐惧地看到这些管理者徒劳的与噩梦般的项目斗争着，在根本不可能的最后期限下苦苦挣扎，或是在交付了使其用户极为不满的系统之后，又继续花费大量的时间去维护系统！</a:t>
            </a:r>
            <a:endParaRPr lang="en-US" altLang="zh-CN" sz="24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algn="r">
              <a:lnSpc>
                <a:spcPct val="150000"/>
              </a:lnSpc>
              <a:buFontTx/>
              <a:buNone/>
            </a:pPr>
            <a:r>
              <a:rPr lang="en-US" altLang="zh-CN" sz="24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 《Symptom of Project </a:t>
            </a:r>
            <a:r>
              <a:rPr lang="en-US" altLang="zh-CN" sz="2400" b="1" dirty="0" err="1"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Management》,Meiler</a:t>
            </a:r>
            <a:r>
              <a:rPr lang="en-US" altLang="zh-CN" sz="24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 Jones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descr="焦油坑"/>
          <p:cNvPicPr>
            <a:picLocks noGrp="1" noChangeAspect="1" noChangeArrowheads="1"/>
          </p:cNvPicPr>
          <p:nvPr>
            <p:ph idx="4294967295"/>
          </p:nvPr>
        </p:nvPicPr>
        <p:blipFill>
          <a:blip r:embed="rId2" cstate="print"/>
          <a:srcRect/>
          <a:stretch>
            <a:fillRect/>
          </a:stretch>
        </p:blipFill>
        <p:spPr bwMode="auto">
          <a:xfrm>
            <a:off x="4262755" y="4257675"/>
            <a:ext cx="6320155" cy="2143125"/>
          </a:xfrm>
          <a:prstGeom prst="rect">
            <a:avLst/>
          </a:prstGeom>
          <a:noFill/>
          <a:ln>
            <a:solidFill>
              <a:srgbClr val="FF0000"/>
            </a:solidFill>
            <a:miter lim="800000"/>
            <a:headEnd/>
            <a:tailEnd/>
          </a:ln>
        </p:spPr>
      </p:pic>
      <p:sp>
        <p:nvSpPr>
          <p:cNvPr id="24580" name="矩形 4"/>
          <p:cNvSpPr>
            <a:spLocks noChangeArrowheads="1"/>
          </p:cNvSpPr>
          <p:nvPr/>
        </p:nvSpPr>
        <p:spPr bwMode="auto">
          <a:xfrm>
            <a:off x="4403090" y="1257300"/>
            <a:ext cx="6179820" cy="3046095"/>
          </a:xfrm>
          <a:prstGeom prst="rect">
            <a:avLst/>
          </a:prstGeom>
          <a:noFill/>
          <a:ln w="9525">
            <a:noFill/>
            <a:miter lim="800000"/>
          </a:ln>
        </p:spPr>
        <p:txBody>
          <a:bodyPr wrap="square">
            <a:spAutoFit/>
          </a:bodyPr>
          <a:lstStyle/>
          <a:p>
            <a:pPr algn="ctr">
              <a:lnSpc>
                <a:spcPct val="150000"/>
              </a:lnSpc>
            </a:pPr>
            <a:r>
              <a:rPr lang="zh-CN" altLang="en-US" sz="2000" b="1" dirty="0">
                <a:solidFill>
                  <a:schemeClr val="tx1"/>
                </a:solidFill>
                <a:latin typeface="楷体_GB2312" panose="02010609030101010101" pitchFamily="49" charset="-122"/>
                <a:ea typeface="楷体_GB2312" panose="02010609030101010101" pitchFamily="49" charset="-122"/>
              </a:rPr>
              <a:t>软件项目管理 </a:t>
            </a:r>
            <a:r>
              <a:rPr lang="en-US" altLang="zh-CN" sz="2000" b="1" dirty="0">
                <a:solidFill>
                  <a:schemeClr val="tx1"/>
                </a:solidFill>
                <a:latin typeface="楷体_GB2312" panose="02010609030101010101" pitchFamily="49" charset="-122"/>
                <a:ea typeface="楷体_GB2312" panose="02010609030101010101" pitchFamily="49" charset="-122"/>
              </a:rPr>
              <a:t>- </a:t>
            </a:r>
            <a:r>
              <a:rPr lang="zh-CN" altLang="en-US" sz="2000" b="1" dirty="0">
                <a:solidFill>
                  <a:schemeClr val="tx1"/>
                </a:solidFill>
                <a:latin typeface="楷体_GB2312" panose="02010609030101010101" pitchFamily="49" charset="-122"/>
                <a:ea typeface="楷体_GB2312" panose="02010609030101010101" pitchFamily="49" charset="-122"/>
              </a:rPr>
              <a:t>软件开发中的焦油坑</a:t>
            </a:r>
          </a:p>
          <a:p>
            <a:pPr>
              <a:lnSpc>
                <a:spcPct val="150000"/>
              </a:lnSpc>
            </a:pPr>
            <a:r>
              <a:rPr lang="zh-CN" altLang="en-US" sz="1800" dirty="0">
                <a:solidFill>
                  <a:schemeClr val="tx1"/>
                </a:solidFill>
                <a:latin typeface="楷体_GB2312" panose="02010609030101010101" pitchFamily="49" charset="-122"/>
                <a:ea typeface="楷体_GB2312" panose="02010609030101010101" pitchFamily="49" charset="-122"/>
              </a:rPr>
              <a:t>    </a:t>
            </a:r>
            <a:r>
              <a:rPr lang="zh-CN" altLang="en-US" sz="1800" b="1" dirty="0">
                <a:solidFill>
                  <a:schemeClr val="tx1"/>
                </a:solidFill>
                <a:latin typeface="楷体_GB2312" panose="02010609030101010101" pitchFamily="49" charset="-122"/>
                <a:ea typeface="楷体_GB2312" panose="02010609030101010101" pitchFamily="49" charset="-122"/>
              </a:rPr>
              <a:t>“史前史中，没有别的场景比巨兽在焦油坑中垂死挣扎的场面更令人震撼。上帝见证着恐龙、剑齿虎在焦油中的挣扎。它们挣扎的越是猛烈，焦油越是缠的越紧，没有任何猛兽足够强壮或具有足够的技巧，能够挣脱束缚，它们最后都沉到了坑底。” </a:t>
            </a:r>
            <a:r>
              <a:rPr lang="zh-CN" altLang="en-US" sz="1800" dirty="0">
                <a:solidFill>
                  <a:schemeClr val="tx1"/>
                </a:solidFill>
                <a:latin typeface="楷体_GB2312" panose="02010609030101010101" pitchFamily="49" charset="-122"/>
                <a:ea typeface="楷体_GB2312" panose="02010609030101010101" pitchFamily="49" charset="-122"/>
              </a:rPr>
              <a:t>  </a:t>
            </a:r>
          </a:p>
          <a:p>
            <a:pPr algn="r">
              <a:lnSpc>
                <a:spcPct val="150000"/>
              </a:lnSpc>
            </a:pPr>
            <a:r>
              <a:rPr lang="en-US" altLang="zh-CN" sz="1800" smtClean="0">
                <a:solidFill>
                  <a:schemeClr val="tx1"/>
                </a:solidFill>
                <a:latin typeface="楷体_GB2312" panose="02010609030101010101" pitchFamily="49" charset="-122"/>
                <a:ea typeface="楷体_GB2312" panose="02010609030101010101" pitchFamily="49" charset="-122"/>
              </a:rPr>
              <a:t>《</a:t>
            </a:r>
            <a:r>
              <a:rPr lang="zh-CN" altLang="en-US" sz="1800" smtClean="0">
                <a:solidFill>
                  <a:schemeClr val="tx1"/>
                </a:solidFill>
                <a:latin typeface="楷体_GB2312" panose="02010609030101010101" pitchFamily="49" charset="-122"/>
                <a:ea typeface="楷体_GB2312" panose="02010609030101010101" pitchFamily="49" charset="-122"/>
              </a:rPr>
              <a:t>人月神话</a:t>
            </a:r>
            <a:r>
              <a:rPr lang="en-US" altLang="zh-CN" sz="1800" smtClean="0">
                <a:solidFill>
                  <a:schemeClr val="tx1"/>
                </a:solidFill>
                <a:latin typeface="楷体_GB2312" panose="02010609030101010101" pitchFamily="49" charset="-122"/>
                <a:ea typeface="楷体_GB2312" panose="02010609030101010101" pitchFamily="49" charset="-122"/>
              </a:rPr>
              <a:t>》——</a:t>
            </a:r>
            <a:r>
              <a:rPr lang="en-US" altLang="zh-CN" sz="1800" dirty="0">
                <a:solidFill>
                  <a:schemeClr val="tx1"/>
                </a:solidFill>
                <a:latin typeface="楷体_GB2312" panose="02010609030101010101" pitchFamily="49" charset="-122"/>
                <a:ea typeface="楷体_GB2312" panose="02010609030101010101" pitchFamily="49" charset="-122"/>
              </a:rPr>
              <a:t>Brooks </a:t>
            </a:r>
            <a:endParaRPr lang="zh-CN" altLang="en-US" sz="1800" dirty="0">
              <a:solidFill>
                <a:schemeClr val="tx1"/>
              </a:solidFill>
              <a:latin typeface="楷体_GB2312" panose="02010609030101010101" pitchFamily="49" charset="-122"/>
              <a:ea typeface="楷体_GB2312" panose="02010609030101010101" pitchFamily="49" charset="-122"/>
            </a:endParaRPr>
          </a:p>
        </p:txBody>
      </p:sp>
      <p:pic>
        <p:nvPicPr>
          <p:cNvPr id="24581" name="图片 5" descr="161017165.jpg"/>
          <p:cNvPicPr>
            <a:picLocks noChangeAspect="1"/>
          </p:cNvPicPr>
          <p:nvPr/>
        </p:nvPicPr>
        <p:blipFill>
          <a:blip r:embed="rId3" cstate="print"/>
          <a:srcRect/>
          <a:stretch>
            <a:fillRect/>
          </a:stretch>
        </p:blipFill>
        <p:spPr bwMode="auto">
          <a:xfrm>
            <a:off x="904875" y="1257300"/>
            <a:ext cx="3498215" cy="5143500"/>
          </a:xfrm>
          <a:prstGeom prst="rect">
            <a:avLst/>
          </a:prstGeom>
          <a:noFill/>
          <a:ln w="9525">
            <a:solidFill>
              <a:srgbClr val="FF0000"/>
            </a:solidFill>
            <a:miter lim="800000"/>
            <a:headEnd/>
            <a:tailEnd/>
          </a:ln>
        </p:spPr>
      </p:pic>
      <p:sp>
        <p:nvSpPr>
          <p:cNvPr id="10" name="Text Box 6"/>
          <p:cNvSpPr txBox="1">
            <a:spLocks noChangeArrowheads="1"/>
          </p:cNvSpPr>
          <p:nvPr/>
        </p:nvSpPr>
        <p:spPr bwMode="auto">
          <a:xfrm>
            <a:off x="421640" y="351155"/>
            <a:ext cx="8897620" cy="645160"/>
          </a:xfrm>
          <a:prstGeom prst="rect">
            <a:avLst/>
          </a:prstGeom>
          <a:noFill/>
          <a:ln w="12700">
            <a:noFill/>
            <a:miter lim="800000"/>
            <a:headEnd type="none" w="sm" len="sm"/>
            <a:tailEnd type="none" w="sm" len="sm"/>
          </a:ln>
        </p:spPr>
        <p:txBody>
          <a:bodyPr wrap="square">
            <a:spAutoFit/>
          </a:bodyPr>
          <a:lstStyle/>
          <a:p>
            <a:r>
              <a:rPr lang="zh-CN" altLang="en-US" sz="3600" b="1" dirty="0">
                <a:solidFill>
                  <a:schemeClr val="bg1"/>
                </a:solidFill>
                <a:latin typeface="黑体" panose="02010609060101010101" pitchFamily="49" charset="-122"/>
                <a:ea typeface="黑体" panose="02010609060101010101" pitchFamily="49" charset="-122"/>
                <a:sym typeface="+mn-ea"/>
              </a:rPr>
              <a:t>软件</a:t>
            </a:r>
            <a:r>
              <a:rPr lang="zh-CN" altLang="en-US" sz="3600" b="1" dirty="0" smtClean="0">
                <a:solidFill>
                  <a:schemeClr val="bg1"/>
                </a:solidFill>
                <a:latin typeface="黑体" panose="02010609060101010101" pitchFamily="49" charset="-122"/>
                <a:ea typeface="黑体" panose="02010609060101010101" pitchFamily="49" charset="-122"/>
                <a:sym typeface="+mn-ea"/>
              </a:rPr>
              <a:t>项目管理问题（</a:t>
            </a:r>
            <a:r>
              <a:rPr lang="zh-CN" altLang="en-US" sz="3600" b="1" dirty="0">
                <a:solidFill>
                  <a:schemeClr val="bg1"/>
                </a:solidFill>
                <a:latin typeface="黑体" panose="02010609060101010101" pitchFamily="49" charset="-122"/>
                <a:ea typeface="黑体" panose="02010609060101010101" pitchFamily="49" charset="-122"/>
                <a:sym typeface="+mn-ea"/>
              </a:rPr>
              <a:t>续）</a:t>
            </a:r>
            <a:endParaRPr lang="zh-CN" altLang="en-US" sz="3600" b="1" dirty="0" smtClean="0">
              <a:solidFill>
                <a:schemeClr val="bg1"/>
              </a:solidFill>
              <a:latin typeface="黑体" panose="02010609060101010101" pitchFamily="49" charset="-122"/>
              <a:ea typeface="黑体" panose="02010609060101010101" pitchFamily="49" charset="-122"/>
              <a:sym typeface="+mn-ea"/>
            </a:endParaRPr>
          </a:p>
        </p:txBody>
      </p:sp>
      <p:sp>
        <p:nvSpPr>
          <p:cNvPr id="6" name="TextBox 5"/>
          <p:cNvSpPr txBox="1">
            <a:spLocks noChangeArrowheads="1"/>
          </p:cNvSpPr>
          <p:nvPr/>
        </p:nvSpPr>
        <p:spPr bwMode="auto">
          <a:xfrm>
            <a:off x="1847850" y="3068922"/>
            <a:ext cx="9144000" cy="1383665"/>
          </a:xfrm>
          <a:prstGeom prst="rect">
            <a:avLst/>
          </a:prstGeom>
          <a:effectLst>
            <a:outerShdw blurRad="228600" dist="2286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spAutoFit/>
          </a:bodyPr>
          <a:lstStyle/>
          <a:p>
            <a:pPr algn="ctr">
              <a:lnSpc>
                <a:spcPct val="150000"/>
              </a:lnSpc>
              <a:spcBef>
                <a:spcPts val="0"/>
              </a:spcBef>
              <a:spcAft>
                <a:spcPts val="0"/>
              </a:spcAft>
            </a:pPr>
            <a:r>
              <a:rPr lang="zh-CN" altLang="en-US" sz="2800" b="1" dirty="0" smtClean="0">
                <a:solidFill>
                  <a:schemeClr val="bg1"/>
                </a:solidFill>
                <a:latin typeface="楷体_GB2312" panose="02010609030101010101" pitchFamily="49" charset="-122"/>
                <a:ea typeface="楷体_GB2312" panose="02010609030101010101" pitchFamily="49" charset="-122"/>
              </a:rPr>
              <a:t>既然没有完美的解决方案，</a:t>
            </a:r>
          </a:p>
          <a:p>
            <a:pPr algn="ctr">
              <a:lnSpc>
                <a:spcPct val="150000"/>
              </a:lnSpc>
              <a:spcBef>
                <a:spcPts val="0"/>
              </a:spcBef>
              <a:spcAft>
                <a:spcPts val="0"/>
              </a:spcAft>
            </a:pPr>
            <a:r>
              <a:rPr lang="zh-CN" altLang="en-US" sz="2800" b="1" dirty="0" smtClean="0">
                <a:solidFill>
                  <a:schemeClr val="bg1"/>
                </a:solidFill>
                <a:latin typeface="楷体_GB2312" panose="02010609030101010101" pitchFamily="49" charset="-122"/>
                <a:ea typeface="楷体_GB2312" panose="02010609030101010101" pitchFamily="49" charset="-122"/>
              </a:rPr>
              <a:t>那么应该</a:t>
            </a:r>
            <a:r>
              <a:rPr lang="zh-CN" altLang="en-US" sz="2800" b="1" dirty="0">
                <a:solidFill>
                  <a:schemeClr val="bg1"/>
                </a:solidFill>
                <a:latin typeface="楷体_GB2312" panose="02010609030101010101" pitchFamily="49" charset="-122"/>
                <a:ea typeface="楷体_GB2312" panose="02010609030101010101" pitchFamily="49" charset="-122"/>
              </a:rPr>
              <a:t>如何管理软件项目？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261421"/>
            <a:chOff x="0" y="0"/>
            <a:chExt cx="12192000" cy="6261421"/>
          </a:xfrm>
        </p:grpSpPr>
        <p:pic>
          <p:nvPicPr>
            <p:cNvPr id="8" name="图片 7"/>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0" name="图片 9"/>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pic>
        <p:nvPicPr>
          <p:cNvPr id="11" name="图片 10"/>
          <p:cNvPicPr>
            <a:picLocks noChangeAspect="1"/>
          </p:cNvPicPr>
          <p:nvPr/>
        </p:nvPicPr>
        <p:blipFill>
          <a:blip r:embed="rId5" cstate="print">
            <a:alphaModFix amt="20000"/>
            <a:extLst>
              <a:ext uri="{28A0092B-C50C-407E-A947-70E740481C1C}">
                <a14:useLocalDpi xmlns:a14="http://schemas.microsoft.com/office/drawing/2010/main" val="0"/>
              </a:ext>
            </a:extLst>
          </a:blip>
          <a:stretch>
            <a:fillRect/>
          </a:stretch>
        </p:blipFill>
        <p:spPr>
          <a:xfrm>
            <a:off x="7304290" y="788701"/>
            <a:ext cx="5280597" cy="5280597"/>
          </a:xfrm>
          <a:prstGeom prst="rect">
            <a:avLst/>
          </a:prstGeom>
        </p:spPr>
      </p:pic>
      <p:sp>
        <p:nvSpPr>
          <p:cNvPr id="3" name="TextBox 4"/>
          <p:cNvSpPr txBox="1"/>
          <p:nvPr/>
        </p:nvSpPr>
        <p:spPr>
          <a:xfrm>
            <a:off x="0" y="2590800"/>
            <a:ext cx="9144000" cy="922020"/>
          </a:xfrm>
          <a:prstGeom prst="rect">
            <a:avLst/>
          </a:prstGeom>
          <a:noFill/>
          <a:ln>
            <a:noFill/>
          </a:ln>
        </p:spPr>
        <p:txBody>
          <a:bodyPr wrap="square" rtlCol="0">
            <a:spAutoFit/>
            <a:scene3d>
              <a:camera prst="orthographicFront"/>
              <a:lightRig rig="glow" dir="tl">
                <a:rot lat="0" lon="0" rev="5400000"/>
              </a:lightRig>
            </a:scene3d>
            <a:sp3d contourW="12700">
              <a:bevelT w="25400" h="25400"/>
              <a:contourClr>
                <a:srgbClr val="0070C0"/>
              </a:contourClr>
            </a:sp3d>
          </a:bodyPr>
          <a:lstStyle/>
          <a:p>
            <a:pPr algn="ctr"/>
            <a:r>
              <a:rPr lang="en-US" altLang="zh-CN" sz="5400" b="1" dirty="0" smtClean="0">
                <a:ln w="11430"/>
                <a:solidFill>
                  <a:srgbClr val="006699"/>
                </a:solidFill>
                <a:effectLst>
                  <a:outerShdw blurRad="80000" dist="40000" dir="5040000" algn="tl">
                    <a:srgbClr val="000000">
                      <a:alpha val="30000"/>
                    </a:srgbClr>
                  </a:outerShdw>
                </a:effectLst>
                <a:latin typeface="楷体_GB2312" panose="02010609030101010101" pitchFamily="49" charset="-122"/>
                <a:ea typeface="楷体_GB2312" panose="02010609030101010101" pitchFamily="49" charset="-122"/>
              </a:rPr>
              <a:t>4</a:t>
            </a:r>
            <a:r>
              <a:rPr lang="zh-CN" altLang="en-US" sz="5400" b="1" dirty="0" smtClean="0">
                <a:ln w="11430"/>
                <a:solidFill>
                  <a:srgbClr val="006699"/>
                </a:solidFill>
                <a:effectLst>
                  <a:outerShdw blurRad="80000" dist="40000" dir="5040000" algn="tl">
                    <a:srgbClr val="000000">
                      <a:alpha val="30000"/>
                    </a:srgbClr>
                  </a:outerShdw>
                </a:effectLst>
                <a:latin typeface="楷体_GB2312" panose="02010609030101010101" pitchFamily="49" charset="-122"/>
                <a:ea typeface="楷体_GB2312" panose="02010609030101010101" pitchFamily="49" charset="-122"/>
              </a:rPr>
              <a:t>、解决方案与思路</a:t>
            </a:r>
            <a:endParaRPr lang="zh-CN" altLang="en-US" sz="5400" b="1" dirty="0">
              <a:ln w="11430"/>
              <a:solidFill>
                <a:srgbClr val="006699"/>
              </a:solidFill>
              <a:effectLst>
                <a:outerShdw blurRad="80000" dist="40000" dir="5040000" algn="tl">
                  <a:srgbClr val="000000">
                    <a:alpha val="30000"/>
                  </a:srgbClr>
                </a:outerShdw>
              </a:effectLst>
              <a:latin typeface="楷体_GB2312" panose="02010609030101010101" pitchFamily="49" charset="-122"/>
              <a:ea typeface="楷体_GB2312" panose="0201060903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k1"/>
          <p:cNvPicPr>
            <a:picLocks noChangeAspect="1" noChangeArrowheads="1"/>
          </p:cNvPicPr>
          <p:nvPr/>
        </p:nvPicPr>
        <p:blipFill rotWithShape="1">
          <a:blip r:embed="rId2"/>
          <a:srcRect t="18300" b="4827"/>
          <a:stretch>
            <a:fillRect/>
          </a:stretch>
        </p:blipFill>
        <p:spPr bwMode="auto">
          <a:xfrm>
            <a:off x="0" y="1195552"/>
            <a:ext cx="12192000" cy="5662448"/>
          </a:xfrm>
          <a:prstGeom prst="rect">
            <a:avLst/>
          </a:prstGeom>
          <a:noFill/>
          <a:ln w="9525">
            <a:noFill/>
            <a:miter lim="800000"/>
            <a:headEnd/>
            <a:tailEnd/>
          </a:ln>
        </p:spPr>
      </p:pic>
      <p:sp>
        <p:nvSpPr>
          <p:cNvPr id="2" name="矩形 1"/>
          <p:cNvSpPr/>
          <p:nvPr/>
        </p:nvSpPr>
        <p:spPr>
          <a:xfrm>
            <a:off x="496038" y="2596091"/>
            <a:ext cx="10739573" cy="1445260"/>
          </a:xfrm>
          <a:prstGeom prst="rect">
            <a:avLst/>
          </a:prstGeom>
        </p:spPr>
        <p:txBody>
          <a:bodyPr wrap="square">
            <a:spAutoFit/>
          </a:bodyPr>
          <a:lstStyle/>
          <a:p>
            <a:pPr algn="ctr" eaLnBrk="0" hangingPunct="0">
              <a:spcBef>
                <a:spcPct val="20000"/>
              </a:spcBef>
              <a:buClr>
                <a:srgbClr val="008000"/>
              </a:buClr>
              <a:buSzPct val="90000"/>
            </a:pPr>
            <a:r>
              <a:rPr lang="en-US" altLang="zh-CN" sz="8800" b="1" dirty="0">
                <a:ln w="0">
                  <a:noFill/>
                </a:ln>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6000" b="1" dirty="0">
                <a:ln w="0">
                  <a:noFill/>
                </a:ln>
                <a:solidFill>
                  <a:schemeClr val="accent1"/>
                </a:solidFill>
                <a:latin typeface="黑体" panose="02010609060101010101" pitchFamily="49" charset="-122"/>
                <a:ea typeface="黑体" panose="02010609060101010101" pitchFamily="49" charset="-122"/>
              </a:rPr>
              <a:t> 关于工业软件</a:t>
            </a:r>
            <a:endParaRPr lang="en-US" altLang="zh-CN" sz="6000" b="1" dirty="0">
              <a:ln w="0">
                <a:noFill/>
              </a:ln>
              <a:solidFill>
                <a:schemeClr val="accent1"/>
              </a:solidFill>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7348251" y="731904"/>
            <a:ext cx="5280597" cy="528059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4662" y="368936"/>
            <a:ext cx="7361357"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问题总结与解决方案</a:t>
            </a:r>
          </a:p>
        </p:txBody>
      </p:sp>
      <p:sp>
        <p:nvSpPr>
          <p:cNvPr id="4" name="矩形 3"/>
          <p:cNvSpPr>
            <a:spLocks noChangeArrowheads="1"/>
          </p:cNvSpPr>
          <p:nvPr/>
        </p:nvSpPr>
        <p:spPr bwMode="auto">
          <a:xfrm>
            <a:off x="410453" y="1130850"/>
            <a:ext cx="7929618" cy="41979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a:spAutoFit/>
          </a:bodyPr>
          <a:lstStyle/>
          <a:p>
            <a:pPr marL="342265" marR="0" lvl="1" indent="-342265" algn="l" defTabSz="914400" rtl="0" eaLnBrk="1" fontAlgn="auto" latinLnBrk="0" hangingPunct="1">
              <a:lnSpc>
                <a:spcPts val="3000"/>
              </a:lnSpc>
              <a:spcBef>
                <a:spcPct val="0"/>
              </a:spcBef>
              <a:spcAft>
                <a:spcPts val="0"/>
              </a:spcAft>
              <a:buClr>
                <a:srgbClr val="2F5597"/>
              </a:buClr>
              <a:buSzPct val="95000"/>
              <a:buFont typeface="Wingdings" panose="05000000000000000000" pitchFamily="2" charset="2"/>
              <a:buChar char="Ø"/>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问题的实质</a:t>
            </a:r>
          </a:p>
        </p:txBody>
      </p:sp>
      <p:sp>
        <p:nvSpPr>
          <p:cNvPr id="6" name="矩形 3"/>
          <p:cNvSpPr>
            <a:spLocks noChangeArrowheads="1"/>
          </p:cNvSpPr>
          <p:nvPr/>
        </p:nvSpPr>
        <p:spPr bwMode="auto">
          <a:xfrm>
            <a:off x="410453" y="4765219"/>
            <a:ext cx="7929618" cy="41979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a:spAutoFit/>
          </a:bodyPr>
          <a:lstStyle/>
          <a:p>
            <a:pPr marL="342265" marR="0" lvl="1" indent="-342265" algn="l" defTabSz="914400" rtl="0" eaLnBrk="1" fontAlgn="auto" latinLnBrk="0" hangingPunct="1">
              <a:lnSpc>
                <a:spcPts val="3000"/>
              </a:lnSpc>
              <a:spcBef>
                <a:spcPct val="0"/>
              </a:spcBef>
              <a:spcAft>
                <a:spcPts val="0"/>
              </a:spcAft>
              <a:buClr>
                <a:srgbClr val="2F5597"/>
              </a:buClr>
              <a:buSzPct val="95000"/>
              <a:buFont typeface="Wingdings" panose="05000000000000000000" pitchFamily="2" charset="2"/>
              <a:buChar char="Ø"/>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解决方案</a:t>
            </a:r>
          </a:p>
        </p:txBody>
      </p:sp>
      <p:sp>
        <p:nvSpPr>
          <p:cNvPr id="7" name="文本框 6"/>
          <p:cNvSpPr txBox="1"/>
          <p:nvPr/>
        </p:nvSpPr>
        <p:spPr>
          <a:xfrm>
            <a:off x="746883" y="1550586"/>
            <a:ext cx="7929618" cy="860425"/>
          </a:xfrm>
          <a:prstGeom prst="rect">
            <a:avLst/>
          </a:prstGeom>
          <a:noFill/>
        </p:spPr>
        <p:txBody>
          <a:bodyPr wrap="square">
            <a:spAutoFit/>
          </a:bodyPr>
          <a:lstStyle/>
          <a:p>
            <a:pPr marL="285750" marR="0" lvl="2" indent="-285750" algn="just" defTabSz="914400" rtl="0" eaLnBrk="1" fontAlgn="auto" latinLnBrk="0" hangingPunct="1">
              <a:lnSpc>
                <a:spcPts val="3000"/>
              </a:lnSpc>
              <a:spcBef>
                <a:spcPts val="0"/>
              </a:spcBef>
              <a:spcAft>
                <a:spcPts val="0"/>
              </a:spcAft>
              <a:buClr>
                <a:srgbClr val="4472C4">
                  <a:lumMod val="75000"/>
                </a:srgbClr>
              </a:buClr>
              <a:buSzPct val="95000"/>
              <a:buFont typeface="Arial" panose="020B0604020202020204" pitchFamily="34" charset="0"/>
              <a:buChar char="•"/>
              <a:defRPr/>
            </a:pPr>
            <a:r>
              <a:rPr kumimoji="0" lang="zh-CN" altLang="en-US" sz="20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大规模、高安全复杂系统的设计问题</a:t>
            </a:r>
          </a:p>
          <a:p>
            <a:pPr marL="285750" marR="0" lvl="2" indent="-285750" algn="just" defTabSz="914400" rtl="0" eaLnBrk="1" fontAlgn="auto" latinLnBrk="0" hangingPunct="1">
              <a:lnSpc>
                <a:spcPts val="3000"/>
              </a:lnSpc>
              <a:spcBef>
                <a:spcPts val="0"/>
              </a:spcBef>
              <a:spcAft>
                <a:spcPts val="0"/>
              </a:spcAft>
              <a:buClr>
                <a:srgbClr val="4472C4">
                  <a:lumMod val="75000"/>
                </a:srgbClr>
              </a:buClr>
              <a:buSzPct val="95000"/>
              <a:buFont typeface="Arial" panose="020B0604020202020204" pitchFamily="34" charset="0"/>
              <a:buChar char="•"/>
              <a:defRPr/>
            </a:pPr>
            <a:r>
              <a:rPr kumimoji="0" lang="zh-CN" altLang="en-US" sz="20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系统的确定性和系统的复杂性的对立统一问题</a:t>
            </a:r>
          </a:p>
        </p:txBody>
      </p:sp>
      <p:sp>
        <p:nvSpPr>
          <p:cNvPr id="8" name="文本框 7"/>
          <p:cNvSpPr txBox="1"/>
          <p:nvPr/>
        </p:nvSpPr>
        <p:spPr>
          <a:xfrm>
            <a:off x="746760" y="2839720"/>
            <a:ext cx="6449695" cy="2014855"/>
          </a:xfrm>
          <a:prstGeom prst="rect">
            <a:avLst/>
          </a:prstGeom>
          <a:noFill/>
        </p:spPr>
        <p:txBody>
          <a:bodyPr wrap="square">
            <a:spAutoFit/>
          </a:bodyPr>
          <a:lstStyle/>
          <a:p>
            <a:pPr marL="285750" marR="0" lvl="2" indent="-285750" algn="just" defTabSz="914400" rtl="0" eaLnBrk="1" fontAlgn="auto" latinLnBrk="0" hangingPunct="1">
              <a:lnSpc>
                <a:spcPts val="3000"/>
              </a:lnSpc>
              <a:spcBef>
                <a:spcPts val="0"/>
              </a:spcBef>
              <a:spcAft>
                <a:spcPts val="0"/>
              </a:spcAft>
              <a:buClr>
                <a:srgbClr val="4472C4">
                  <a:lumMod val="75000"/>
                </a:srgbClr>
              </a:buClr>
              <a:buSzPct val="95000"/>
              <a:buFont typeface="Arial" panose="020B0604020202020204" pitchFamily="34" charset="0"/>
              <a:buChar char="•"/>
              <a:defRPr/>
            </a:pPr>
            <a:r>
              <a:rPr kumimoji="0" lang="zh-CN" altLang="en-US" sz="20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大规模：开发效率、成本、质量</a:t>
            </a:r>
          </a:p>
          <a:p>
            <a:pPr marL="285750" marR="0" lvl="2" indent="-285750" algn="just" defTabSz="914400" rtl="0" eaLnBrk="1" fontAlgn="auto" latinLnBrk="0" hangingPunct="1">
              <a:lnSpc>
                <a:spcPts val="3000"/>
              </a:lnSpc>
              <a:spcBef>
                <a:spcPts val="0"/>
              </a:spcBef>
              <a:spcAft>
                <a:spcPts val="0"/>
              </a:spcAft>
              <a:buClr>
                <a:srgbClr val="4472C4">
                  <a:lumMod val="75000"/>
                </a:srgbClr>
              </a:buClr>
              <a:buSzPct val="95000"/>
              <a:buFont typeface="Arial" panose="020B0604020202020204" pitchFamily="34" charset="0"/>
              <a:buChar char="•"/>
              <a:defRPr/>
            </a:pPr>
            <a:r>
              <a:rPr kumimoji="0" lang="zh-CN" altLang="en-US" sz="20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综合化：需求的复杂度、成熟度、传递的脆弱性、综合验证</a:t>
            </a:r>
          </a:p>
          <a:p>
            <a:pPr marL="285750" marR="0" lvl="2" indent="-285750" algn="just" defTabSz="914400" rtl="0" eaLnBrk="1" fontAlgn="auto" latinLnBrk="0" hangingPunct="1">
              <a:lnSpc>
                <a:spcPts val="3000"/>
              </a:lnSpc>
              <a:spcBef>
                <a:spcPts val="0"/>
              </a:spcBef>
              <a:spcAft>
                <a:spcPts val="0"/>
              </a:spcAft>
              <a:buClr>
                <a:srgbClr val="4472C4">
                  <a:lumMod val="75000"/>
                </a:srgbClr>
              </a:buClr>
              <a:buSzPct val="95000"/>
              <a:buFont typeface="Arial" panose="020B0604020202020204" pitchFamily="34" charset="0"/>
              <a:buChar char="•"/>
              <a:defRPr/>
            </a:pPr>
            <a:r>
              <a:rPr kumimoji="0" lang="zh-CN" altLang="en-US" sz="20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软件可信：如何保障软件的可信</a:t>
            </a:r>
          </a:p>
          <a:p>
            <a:pPr marL="285750" marR="0" lvl="2" indent="-285750" algn="just" defTabSz="914400" rtl="0" eaLnBrk="1" fontAlgn="auto" latinLnBrk="0" hangingPunct="1">
              <a:lnSpc>
                <a:spcPts val="3000"/>
              </a:lnSpc>
              <a:spcBef>
                <a:spcPts val="0"/>
              </a:spcBef>
              <a:spcAft>
                <a:spcPts val="0"/>
              </a:spcAft>
              <a:buClr>
                <a:srgbClr val="4472C4">
                  <a:lumMod val="75000"/>
                </a:srgbClr>
              </a:buClr>
              <a:buSzPct val="95000"/>
              <a:buFont typeface="Arial" panose="020B0604020202020204" pitchFamily="34" charset="0"/>
              <a:buChar char="•"/>
              <a:defRPr/>
            </a:pPr>
            <a:r>
              <a:rPr kumimoji="0" lang="zh-CN" altLang="en-US" sz="20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项目管理：复杂系统项目的软件管理</a:t>
            </a:r>
          </a:p>
        </p:txBody>
      </p:sp>
      <p:sp>
        <p:nvSpPr>
          <p:cNvPr id="9" name="文本框 8"/>
          <p:cNvSpPr txBox="1"/>
          <p:nvPr/>
        </p:nvSpPr>
        <p:spPr>
          <a:xfrm>
            <a:off x="783980" y="5215002"/>
            <a:ext cx="10470655" cy="1245235"/>
          </a:xfrm>
          <a:prstGeom prst="rect">
            <a:avLst/>
          </a:prstGeom>
          <a:noFill/>
        </p:spPr>
        <p:txBody>
          <a:bodyPr wrap="square">
            <a:spAutoFit/>
          </a:bodyPr>
          <a:lstStyle/>
          <a:p>
            <a:pPr marL="285750" marR="0" lvl="2" indent="-285750" algn="just" defTabSz="914400" rtl="0" eaLnBrk="1" fontAlgn="auto" latinLnBrk="0" hangingPunct="1">
              <a:lnSpc>
                <a:spcPts val="3000"/>
              </a:lnSpc>
              <a:spcBef>
                <a:spcPts val="0"/>
              </a:spcBef>
              <a:spcAft>
                <a:spcPts val="0"/>
              </a:spcAft>
              <a:buClr>
                <a:srgbClr val="4472C4">
                  <a:lumMod val="75000"/>
                </a:srgbClr>
              </a:buClr>
              <a:buSzPct val="95000"/>
              <a:buFont typeface="Arial" panose="020B0604020202020204" pitchFamily="34" charset="0"/>
              <a:buChar char="•"/>
              <a:defRPr/>
            </a:pPr>
            <a:r>
              <a:rPr kumimoji="0" lang="zh-CN" altLang="en-US" sz="18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解决软件工程能力问题：基于模型的软件开发方法、软件全生命周期需求管理、基于完整工具链的软件生产线</a:t>
            </a:r>
            <a:endParaRPr kumimoji="0" lang="en-US" altLang="zh-CN" sz="18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a:p>
            <a:pPr marL="285750" marR="0" lvl="2" indent="-285750" algn="just" defTabSz="914400" rtl="0" eaLnBrk="1" fontAlgn="auto" latinLnBrk="0" hangingPunct="1">
              <a:lnSpc>
                <a:spcPts val="3000"/>
              </a:lnSpc>
              <a:spcBef>
                <a:spcPts val="0"/>
              </a:spcBef>
              <a:spcAft>
                <a:spcPts val="0"/>
              </a:spcAft>
              <a:buClr>
                <a:srgbClr val="4472C4">
                  <a:lumMod val="75000"/>
                </a:srgbClr>
              </a:buClr>
              <a:buSzPct val="95000"/>
              <a:buFont typeface="Arial" panose="020B0604020202020204" pitchFamily="34" charset="0"/>
              <a:buChar char="•"/>
              <a:defRPr/>
            </a:pPr>
            <a:r>
              <a:rPr kumimoji="0" lang="zh-CN" altLang="en-US" sz="18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解决管理能力问题：软件能力成熟度模型</a:t>
            </a:r>
          </a:p>
        </p:txBody>
      </p:sp>
      <p:sp>
        <p:nvSpPr>
          <p:cNvPr id="11" name="矩形 3"/>
          <p:cNvSpPr>
            <a:spLocks noChangeArrowheads="1"/>
          </p:cNvSpPr>
          <p:nvPr/>
        </p:nvSpPr>
        <p:spPr bwMode="auto">
          <a:xfrm>
            <a:off x="410453" y="2329101"/>
            <a:ext cx="7929618" cy="41979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a:spAutoFit/>
          </a:bodyPr>
          <a:lstStyle/>
          <a:p>
            <a:pPr marL="342265" marR="0" lvl="1" indent="-342265" algn="l" defTabSz="914400" rtl="0" eaLnBrk="1" fontAlgn="auto" latinLnBrk="0" hangingPunct="1">
              <a:lnSpc>
                <a:spcPts val="3000"/>
              </a:lnSpc>
              <a:spcBef>
                <a:spcPct val="0"/>
              </a:spcBef>
              <a:spcAft>
                <a:spcPts val="0"/>
              </a:spcAft>
              <a:buClr>
                <a:srgbClr val="2F5597"/>
              </a:buClr>
              <a:buSzPct val="95000"/>
              <a:buFont typeface="Wingdings" panose="05000000000000000000" pitchFamily="2" charset="2"/>
              <a:buChar char="Ø"/>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挑战</a:t>
            </a:r>
          </a:p>
        </p:txBody>
      </p:sp>
      <p:sp>
        <p:nvSpPr>
          <p:cNvPr id="10" name="TextBox 8"/>
          <p:cNvSpPr txBox="1">
            <a:spLocks noChangeArrowheads="1"/>
          </p:cNvSpPr>
          <p:nvPr/>
        </p:nvSpPr>
        <p:spPr bwMode="auto">
          <a:xfrm>
            <a:off x="7196619" y="1416470"/>
            <a:ext cx="4338801" cy="2306955"/>
          </a:xfrm>
          <a:prstGeom prst="rect">
            <a:avLst/>
          </a:prstGeom>
          <a:solidFill>
            <a:schemeClr val="accent5">
              <a:lumMod val="75000"/>
            </a:schemeClr>
          </a:solidFill>
          <a:ln>
            <a:noFill/>
          </a:ln>
          <a:effectLst>
            <a:outerShdw blurRad="228600" dist="2286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Times New Roman" panose="02020603050405020304" pitchFamily="18" charset="0"/>
              </a:rPr>
              <a:t>航空工业软件面临的挑战</a:t>
            </a:r>
            <a:endParaRPr kumimoji="0" lang="zh-CN" altLang="en-US"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如何用二代机的技术、三代机的管理，完成四</a:t>
            </a:r>
            <a:r>
              <a:rPr kumimoji="0" lang="zh-CN" altLang="en-US" sz="2400" b="1"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代机及五代机大规模复杂系统软件的研制”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16990" y="1526540"/>
            <a:ext cx="9297670" cy="4523105"/>
          </a:xfrm>
          <a:prstGeom prst="rect">
            <a:avLst/>
          </a:prstGeom>
          <a:noFill/>
        </p:spPr>
        <p:txBody>
          <a:bodyPr wrap="square" rtlCol="0" anchor="t">
            <a:spAutoFit/>
          </a:bodyPr>
          <a:lstStyle/>
          <a:p>
            <a:pPr indent="622300" algn="just">
              <a:lnSpc>
                <a:spcPct val="150000"/>
              </a:lnSpc>
            </a:pPr>
            <a:r>
              <a:rPr lang="zh-CN" altLang="en-US" sz="3200" b="1" dirty="0" smtClean="0">
                <a:solidFill>
                  <a:srgbClr val="0070C0"/>
                </a:solidFill>
                <a:latin typeface="黑体" panose="02010609060101010101" pitchFamily="49" charset="-122"/>
                <a:ea typeface="黑体" panose="02010609060101010101" pitchFamily="49" charset="-122"/>
                <a:sym typeface="+mn-ea"/>
              </a:rPr>
              <a:t>软件工程能力</a:t>
            </a:r>
            <a:r>
              <a:rPr lang="zh-CN" altLang="en-US" sz="3200" b="1" dirty="0" smtClean="0">
                <a:solidFill>
                  <a:srgbClr val="0070C0"/>
                </a:solidFill>
                <a:latin typeface="+mn-ea"/>
                <a:sym typeface="+mn-ea"/>
              </a:rPr>
              <a:t>是指软件研制单位具有的使用工程化方法构建和维护高质量软件的能力，对航空软件而言，其内涵指</a:t>
            </a:r>
            <a:r>
              <a:rPr lang="zh-CN" altLang="en-US" sz="3200" b="1" u="sng" dirty="0" smtClean="0">
                <a:solidFill>
                  <a:srgbClr val="C00000"/>
                </a:solidFill>
                <a:latin typeface="+mn-ea"/>
                <a:sym typeface="+mn-ea"/>
              </a:rPr>
              <a:t>软件研制单位掌握软件开发所必备的开发技术、管理技术，拥有完善的工作流程及辅助工具，具备以高效率、低成本方式开发大规模、高质量型号软件的能力。</a:t>
            </a:r>
            <a:endParaRPr lang="zh-CN" altLang="en-US" sz="3200"/>
          </a:p>
        </p:txBody>
      </p:sp>
      <p:sp>
        <p:nvSpPr>
          <p:cNvPr id="5" name="文本框 4"/>
          <p:cNvSpPr txBox="1"/>
          <p:nvPr/>
        </p:nvSpPr>
        <p:spPr>
          <a:xfrm>
            <a:off x="184662" y="368936"/>
            <a:ext cx="7361357"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问题解决方案之</a:t>
            </a:r>
            <a:r>
              <a:rPr lang="zh-CN" altLang="en-US" sz="320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软件工程能力</a:t>
            </a:r>
            <a:endPar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4662" y="368936"/>
            <a:ext cx="7713783"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解决方案及思路</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模型开发</a:t>
            </a:r>
          </a:p>
        </p:txBody>
      </p:sp>
      <p:sp>
        <p:nvSpPr>
          <p:cNvPr id="13" name="文本框 12"/>
          <p:cNvSpPr txBox="1"/>
          <p:nvPr/>
        </p:nvSpPr>
        <p:spPr>
          <a:xfrm>
            <a:off x="703501" y="1323775"/>
            <a:ext cx="10785231" cy="1392555"/>
          </a:xfrm>
          <a:prstGeom prst="rect">
            <a:avLst/>
          </a:prstGeom>
          <a:noFill/>
        </p:spPr>
        <p:txBody>
          <a:bodyPr wrap="square">
            <a:spAutoFit/>
          </a:bodyPr>
          <a:lstStyle/>
          <a:p>
            <a:pPr marL="342900" marR="0" lvl="2" indent="-342900" algn="just" defTabSz="914400" rtl="0" eaLnBrk="1" fontAlgn="auto" latinLnBrk="0" hangingPunct="1">
              <a:lnSpc>
                <a:spcPts val="3000"/>
              </a:lnSpc>
              <a:spcBef>
                <a:spcPct val="20000"/>
              </a:spcBef>
              <a:spcAft>
                <a:spcPts val="0"/>
              </a:spcAft>
              <a:buClr>
                <a:srgbClr val="4472C4">
                  <a:lumMod val="75000"/>
                </a:srgbClr>
              </a:buClr>
              <a:buSzPct val="95000"/>
              <a:buFont typeface="Wingdings" panose="05000000000000000000" charset="0"/>
              <a:buChar char="l"/>
              <a:defRPr/>
            </a:pPr>
            <a:r>
              <a:rPr kumimoji="0" lang="zh-CN" altLang="en-US"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图形化需求，消除需求二意性，解决需求传递的脆弱性问题</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a:p>
            <a:pPr marL="342900" marR="0" lvl="2" indent="-342900" algn="just" defTabSz="914400" rtl="0" eaLnBrk="1" fontAlgn="auto" latinLnBrk="0" hangingPunct="1">
              <a:lnSpc>
                <a:spcPts val="3000"/>
              </a:lnSpc>
              <a:spcBef>
                <a:spcPct val="20000"/>
              </a:spcBef>
              <a:spcAft>
                <a:spcPts val="0"/>
              </a:spcAft>
              <a:buClr>
                <a:srgbClr val="4472C4">
                  <a:lumMod val="75000"/>
                </a:srgbClr>
              </a:buClr>
              <a:buSzPct val="95000"/>
              <a:buFont typeface="Wingdings" panose="05000000000000000000" charset="0"/>
              <a:buChar char="l"/>
              <a:defRPr/>
            </a:pPr>
            <a:r>
              <a:rPr kumimoji="0" lang="zh-CN" altLang="en-US"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通过早期仿真解决需求问题，缩短开发周期，减少软件的缺陷和错误</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a:p>
            <a:pPr marL="342900" marR="0" lvl="2" indent="-342900" algn="just" defTabSz="914400" rtl="0" eaLnBrk="1" fontAlgn="auto" latinLnBrk="0" hangingPunct="1">
              <a:lnSpc>
                <a:spcPts val="3000"/>
              </a:lnSpc>
              <a:spcBef>
                <a:spcPct val="20000"/>
              </a:spcBef>
              <a:spcAft>
                <a:spcPts val="0"/>
              </a:spcAft>
              <a:buClr>
                <a:srgbClr val="4472C4">
                  <a:lumMod val="75000"/>
                </a:srgbClr>
              </a:buClr>
              <a:buSzPct val="95000"/>
              <a:buFont typeface="Wingdings" panose="05000000000000000000" charset="0"/>
              <a:buChar char="l"/>
              <a:defRPr/>
            </a:pPr>
            <a:r>
              <a:rPr kumimoji="0" lang="zh-CN" altLang="en-US"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通过自动代码生成，解决编码问题，提高开发效率</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p:txBody>
      </p:sp>
      <p:graphicFrame>
        <p:nvGraphicFramePr>
          <p:cNvPr id="14" name="Object 1"/>
          <p:cNvGraphicFramePr>
            <a:graphicFrameLocks noChangeAspect="1"/>
          </p:cNvGraphicFramePr>
          <p:nvPr/>
        </p:nvGraphicFramePr>
        <p:xfrm>
          <a:off x="363414" y="3563696"/>
          <a:ext cx="4578432" cy="2301767"/>
        </p:xfrm>
        <a:graphic>
          <a:graphicData uri="http://schemas.openxmlformats.org/presentationml/2006/ole">
            <mc:AlternateContent xmlns:mc="http://schemas.openxmlformats.org/markup-compatibility/2006">
              <mc:Choice xmlns:v="urn:schemas-microsoft-com:vml" Requires="v">
                <p:oleObj spid="_x0000_s6584" name="Visio" r:id="rId4" imgW="7940675" imgH="3994785" progId="Visio.Drawing.11">
                  <p:embed/>
                </p:oleObj>
              </mc:Choice>
              <mc:Fallback>
                <p:oleObj name="Visio" r:id="rId4" imgW="7940675" imgH="3994785" progId="Visio.Drawing.11">
                  <p:embed/>
                  <p:pic>
                    <p:nvPicPr>
                      <p:cNvPr id="0" name="Object 1"/>
                      <p:cNvPicPr>
                        <a:picLocks noChangeAspect="1"/>
                      </p:cNvPicPr>
                      <p:nvPr/>
                    </p:nvPicPr>
                    <p:blipFill>
                      <a:blip r:embed="rId5"/>
                      <a:stretch>
                        <a:fillRect/>
                      </a:stretch>
                    </p:blipFill>
                    <p:spPr>
                      <a:xfrm>
                        <a:off x="363414" y="3563696"/>
                        <a:ext cx="4578432" cy="2301767"/>
                      </a:xfrm>
                      <a:prstGeom prst="rect">
                        <a:avLst/>
                      </a:prstGeom>
                      <a:noFill/>
                      <a:ln w="9525">
                        <a:noFill/>
                      </a:ln>
                    </p:spPr>
                  </p:pic>
                </p:oleObj>
              </mc:Fallback>
            </mc:AlternateContent>
          </a:graphicData>
        </a:graphic>
      </p:graphicFrame>
      <p:pic>
        <p:nvPicPr>
          <p:cNvPr id="15" name="Picture 8"/>
          <p:cNvPicPr>
            <a:picLocks noChangeAspect="1" noChangeArrowheads="1"/>
          </p:cNvPicPr>
          <p:nvPr/>
        </p:nvPicPr>
        <p:blipFill>
          <a:blip r:embed="rId6"/>
          <a:srcRect l="1302" t="2499" r="1097" b="2786"/>
          <a:stretch>
            <a:fillRect/>
          </a:stretch>
        </p:blipFill>
        <p:spPr bwMode="auto">
          <a:xfrm>
            <a:off x="4844329" y="3301685"/>
            <a:ext cx="7194339" cy="30679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4662" y="368936"/>
            <a:ext cx="7713783" cy="1076325"/>
          </a:xfrm>
          <a:prstGeom prst="rect">
            <a:avLst/>
          </a:prstGeom>
          <a:noFill/>
        </p:spPr>
        <p:txBody>
          <a:bodyPr wrap="square" rtlCol="0" anchor="t">
            <a:spAutoFit/>
          </a:bodyPr>
          <a:lstStyle/>
          <a:p>
            <a:pPr marL="0" marR="0" lvl="1"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解决方案及思路</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320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全生命周期需求管理</a:t>
            </a:r>
            <a:endParaRPr kumimoji="0" lang="zh-CN" altLang="en-US" sz="320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6" name="文本框 5"/>
          <p:cNvSpPr txBox="1"/>
          <p:nvPr/>
        </p:nvSpPr>
        <p:spPr>
          <a:xfrm>
            <a:off x="676275" y="1445260"/>
            <a:ext cx="9785350" cy="1318895"/>
          </a:xfrm>
          <a:prstGeom prst="rect">
            <a:avLst/>
          </a:prstGeom>
          <a:noFill/>
        </p:spPr>
        <p:txBody>
          <a:bodyPr wrap="square">
            <a:spAutoFit/>
          </a:bodyPr>
          <a:lstStyle/>
          <a:p>
            <a:pPr marL="342900" marR="0" lvl="2" indent="-342900" algn="just" defTabSz="914400" rtl="0" eaLnBrk="1" fontAlgn="auto" latinLnBrk="0" hangingPunct="1">
              <a:lnSpc>
                <a:spcPts val="3000"/>
              </a:lnSpc>
              <a:spcBef>
                <a:spcPct val="20000"/>
              </a:spcBef>
              <a:spcAft>
                <a:spcPts val="0"/>
              </a:spcAft>
              <a:buClr>
                <a:srgbClr val="4472C4">
                  <a:lumMod val="75000"/>
                </a:srgbClr>
              </a:buClr>
              <a:buSzPct val="95000"/>
              <a:buFont typeface="Wingdings" panose="05000000000000000000" charset="0"/>
              <a:buChar char="l"/>
              <a:defRPr/>
            </a:pPr>
            <a:r>
              <a:rPr kumimoji="0" lang="zh-CN" altLang="en-US" sz="24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软件需求管理不再是需求阶段的工作，而是遍布于软件开发的全生命周期过程中</a:t>
            </a:r>
            <a:endParaRPr kumimoji="0" lang="en-US" altLang="zh-CN" sz="24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a:p>
            <a:pPr marL="342900" marR="0" lvl="2" indent="-342900" algn="just" defTabSz="914400" rtl="0" eaLnBrk="1" fontAlgn="auto" latinLnBrk="0" hangingPunct="1">
              <a:lnSpc>
                <a:spcPts val="3000"/>
              </a:lnSpc>
              <a:spcBef>
                <a:spcPct val="20000"/>
              </a:spcBef>
              <a:spcAft>
                <a:spcPts val="0"/>
              </a:spcAft>
              <a:buClr>
                <a:srgbClr val="4472C4">
                  <a:lumMod val="75000"/>
                </a:srgbClr>
              </a:buClr>
              <a:buSzPct val="95000"/>
              <a:buFont typeface="Wingdings" panose="05000000000000000000" charset="0"/>
              <a:buChar char="l"/>
              <a:defRPr/>
            </a:pPr>
            <a:r>
              <a:rPr kumimoji="0" lang="zh-CN" altLang="en-US" sz="24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软件需求开发采用基于产品线的需求分析技术</a:t>
            </a:r>
            <a:endParaRPr kumimoji="0" lang="en-US" altLang="zh-CN" sz="24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p:txBody>
      </p:sp>
      <p:graphicFrame>
        <p:nvGraphicFramePr>
          <p:cNvPr id="7" name="Object 1"/>
          <p:cNvGraphicFramePr>
            <a:graphicFrameLocks noChangeAspect="1"/>
          </p:cNvGraphicFramePr>
          <p:nvPr/>
        </p:nvGraphicFramePr>
        <p:xfrm>
          <a:off x="1226139" y="3172366"/>
          <a:ext cx="4501093" cy="3316698"/>
        </p:xfrm>
        <a:graphic>
          <a:graphicData uri="http://schemas.openxmlformats.org/presentationml/2006/ole">
            <mc:AlternateContent xmlns:mc="http://schemas.openxmlformats.org/markup-compatibility/2006">
              <mc:Choice xmlns:v="urn:schemas-microsoft-com:vml" Requires="v">
                <p:oleObj spid="_x0000_s7608" name="Visio" r:id="rId4" imgW="3088005" imgH="2021205" progId="Visio.Drawing.11">
                  <p:embed/>
                </p:oleObj>
              </mc:Choice>
              <mc:Fallback>
                <p:oleObj name="Visio" r:id="rId4" imgW="3088005" imgH="2021205" progId="Visio.Drawing.11">
                  <p:embed/>
                  <p:pic>
                    <p:nvPicPr>
                      <p:cNvPr id="0" name="Object 1"/>
                      <p:cNvPicPr>
                        <a:picLocks noChangeAspect="1"/>
                      </p:cNvPicPr>
                      <p:nvPr/>
                    </p:nvPicPr>
                    <p:blipFill>
                      <a:blip r:embed="rId5"/>
                      <a:stretch>
                        <a:fillRect/>
                      </a:stretch>
                    </p:blipFill>
                    <p:spPr>
                      <a:xfrm>
                        <a:off x="1226139" y="3172366"/>
                        <a:ext cx="4501093" cy="3316698"/>
                      </a:xfrm>
                      <a:prstGeom prst="rect">
                        <a:avLst/>
                      </a:prstGeom>
                      <a:noFill/>
                      <a:ln w="9525">
                        <a:noFill/>
                      </a:ln>
                    </p:spPr>
                  </p:pic>
                </p:oleObj>
              </mc:Fallback>
            </mc:AlternateContent>
          </a:graphicData>
        </a:graphic>
      </p:graphicFrame>
      <p:pic>
        <p:nvPicPr>
          <p:cNvPr id="9" name="Picture 3"/>
          <p:cNvPicPr>
            <a:picLocks noChangeAspect="1" noChangeArrowheads="1"/>
          </p:cNvPicPr>
          <p:nvPr/>
        </p:nvPicPr>
        <p:blipFill>
          <a:blip r:embed="rId6"/>
          <a:srcRect/>
          <a:stretch>
            <a:fillRect/>
          </a:stretch>
        </p:blipFill>
        <p:spPr bwMode="auto">
          <a:xfrm>
            <a:off x="6267799" y="2996218"/>
            <a:ext cx="5537337" cy="3614651"/>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4662" y="368936"/>
            <a:ext cx="7713783" cy="1076325"/>
          </a:xfrm>
          <a:prstGeom prst="rect">
            <a:avLst/>
          </a:prstGeom>
          <a:noFill/>
        </p:spPr>
        <p:txBody>
          <a:bodyPr wrap="square" rtlCol="0" anchor="t">
            <a:spAutoFit/>
          </a:bodyPr>
          <a:lstStyle/>
          <a:p>
            <a:pPr marL="0" marR="0" lvl="1"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解决方案及思路</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320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早期仿真与综合验证</a:t>
            </a:r>
            <a:endParaRPr kumimoji="0" lang="zh-CN" altLang="en-US" sz="320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模型开发</a:t>
            </a:r>
          </a:p>
        </p:txBody>
      </p:sp>
      <p:sp>
        <p:nvSpPr>
          <p:cNvPr id="7" name="文本框 6"/>
          <p:cNvSpPr txBox="1"/>
          <p:nvPr/>
        </p:nvSpPr>
        <p:spPr>
          <a:xfrm>
            <a:off x="662305" y="1329055"/>
            <a:ext cx="7019290" cy="1703705"/>
          </a:xfrm>
          <a:prstGeom prst="rect">
            <a:avLst/>
          </a:prstGeom>
          <a:noFill/>
        </p:spPr>
        <p:txBody>
          <a:bodyPr wrap="square">
            <a:spAutoFit/>
          </a:bodyPr>
          <a:lstStyle/>
          <a:p>
            <a:pPr marL="342900" marR="0" lvl="2" indent="-342900" algn="just" defTabSz="914400" rtl="0" eaLnBrk="1" fontAlgn="auto" latinLnBrk="0" hangingPunct="1">
              <a:lnSpc>
                <a:spcPts val="3000"/>
              </a:lnSpc>
              <a:spcBef>
                <a:spcPct val="20000"/>
              </a:spcBef>
              <a:spcAft>
                <a:spcPts val="0"/>
              </a:spcAft>
              <a:buClr>
                <a:srgbClr val="4472C4">
                  <a:lumMod val="75000"/>
                </a:srgbClr>
              </a:buClr>
              <a:buSzPct val="95000"/>
              <a:buFont typeface="Wingdings" panose="05000000000000000000" charset="0"/>
              <a:buChar char="l"/>
              <a:defRPr/>
            </a:pPr>
            <a:r>
              <a:rPr kumimoji="0" lang="zh-CN" altLang="en-US"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在软件需求阶段即开展软件的仿真验证活动，尽早发现需求问题</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a:p>
            <a:pPr marL="342900" marR="0" lvl="2" indent="-342900" algn="just" defTabSz="914400" rtl="0" eaLnBrk="1" fontAlgn="auto" latinLnBrk="0" hangingPunct="1">
              <a:lnSpc>
                <a:spcPts val="3000"/>
              </a:lnSpc>
              <a:spcBef>
                <a:spcPct val="20000"/>
              </a:spcBef>
              <a:spcAft>
                <a:spcPts val="0"/>
              </a:spcAft>
              <a:buClr>
                <a:srgbClr val="4472C4">
                  <a:lumMod val="75000"/>
                </a:srgbClr>
              </a:buClr>
              <a:buSzPct val="95000"/>
              <a:buFont typeface="Wingdings" panose="05000000000000000000" charset="0"/>
              <a:buChar char="l"/>
              <a:defRPr/>
            </a:pPr>
            <a:r>
              <a:rPr kumimoji="0" lang="zh-CN" altLang="en-US"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在后期实施严格的综合验证，解决软件综合化带来的问题</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p:txBody>
      </p:sp>
      <p:pic>
        <p:nvPicPr>
          <p:cNvPr id="9" name="Picture 5" descr="1"/>
          <p:cNvPicPr>
            <a:picLocks noChangeAspect="1" noChangeArrowheads="1"/>
          </p:cNvPicPr>
          <p:nvPr/>
        </p:nvPicPr>
        <p:blipFill>
          <a:blip r:embed="rId3"/>
          <a:srcRect r="60501"/>
          <a:stretch>
            <a:fillRect/>
          </a:stretch>
        </p:blipFill>
        <p:spPr bwMode="auto">
          <a:xfrm>
            <a:off x="8181474" y="1615520"/>
            <a:ext cx="3283692" cy="4364287"/>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pic>
        <p:nvPicPr>
          <p:cNvPr id="10" name="Picture 6" descr="1"/>
          <p:cNvPicPr>
            <a:picLocks noChangeAspect="1" noChangeArrowheads="1"/>
          </p:cNvPicPr>
          <p:nvPr/>
        </p:nvPicPr>
        <p:blipFill>
          <a:blip r:embed="rId4"/>
          <a:srcRect l="40514" t="16443" b="10580"/>
          <a:stretch>
            <a:fillRect/>
          </a:stretch>
        </p:blipFill>
        <p:spPr bwMode="auto">
          <a:xfrm>
            <a:off x="4621083" y="3982382"/>
            <a:ext cx="3060325" cy="2019660"/>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pic>
        <p:nvPicPr>
          <p:cNvPr id="11" name="Picture 7" descr="3"/>
          <p:cNvPicPr>
            <a:picLocks noChangeAspect="1" noChangeArrowheads="1"/>
          </p:cNvPicPr>
          <p:nvPr/>
        </p:nvPicPr>
        <p:blipFill>
          <a:blip r:embed="rId5"/>
          <a:srcRect/>
          <a:stretch>
            <a:fillRect/>
          </a:stretch>
        </p:blipFill>
        <p:spPr bwMode="auto">
          <a:xfrm>
            <a:off x="1204073" y="3984669"/>
            <a:ext cx="3004640" cy="2017373"/>
          </a:xfrm>
          <a:prstGeom prst="rect">
            <a:avLst/>
          </a:prstGeom>
          <a:noFill/>
          <a:ln w="9525">
            <a:solidFill>
              <a:schemeClr val="tx1"/>
            </a:solidFill>
            <a:miter lim="800000"/>
            <a:headEnd/>
            <a:tailEnd/>
          </a:ln>
          <a:effectLst>
            <a:outerShdw dist="107763" dir="2700000" algn="ctr" rotWithShape="0">
              <a:srgbClr val="808080">
                <a:alpha val="50000"/>
              </a:srgbClr>
            </a:outerShdw>
          </a:effectLst>
        </p:spPr>
      </p:pic>
      <p:sp>
        <p:nvSpPr>
          <p:cNvPr id="12" name="右箭头 8"/>
          <p:cNvSpPr/>
          <p:nvPr/>
        </p:nvSpPr>
        <p:spPr bwMode="auto">
          <a:xfrm>
            <a:off x="4208713" y="4635022"/>
            <a:ext cx="500066" cy="357190"/>
          </a:xfrm>
          <a:prstGeom prst="rightArrow">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 name="右箭头 9"/>
          <p:cNvSpPr/>
          <p:nvPr/>
        </p:nvSpPr>
        <p:spPr bwMode="auto">
          <a:xfrm>
            <a:off x="7681408" y="4635022"/>
            <a:ext cx="500066" cy="373380"/>
          </a:xfrm>
          <a:prstGeom prst="rightArrow">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4662" y="368936"/>
            <a:ext cx="7713783" cy="583565"/>
          </a:xfrm>
          <a:prstGeom prst="rect">
            <a:avLst/>
          </a:prstGeom>
          <a:noFill/>
        </p:spPr>
        <p:txBody>
          <a:bodyPr wrap="square" rtlCol="0" anchor="t">
            <a:spAutoFit/>
          </a:bodyPr>
          <a:lstStyle>
            <a:defPPr>
              <a:defRPr lang="zh-CN"/>
            </a:defPPr>
            <a:lvl1pPr>
              <a:buClrTx/>
              <a:buSzTx/>
              <a:buFontTx/>
              <a:defRPr sz="32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解决方案及思路</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lang="zh-CN" altLang="en-US" noProof="0" dirty="0">
                <a:ln>
                  <a:noFill/>
                </a:ln>
                <a:solidFill>
                  <a:prstClr val="white"/>
                </a:solidFill>
                <a:effectLst/>
                <a:uLnTx/>
                <a:uFillTx/>
                <a:sym typeface="+mn-ea"/>
              </a:rPr>
              <a:t>产品线及工具链</a:t>
            </a:r>
            <a:endPar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553682" y="1359278"/>
            <a:ext cx="6097904" cy="1318895"/>
          </a:xfrm>
          <a:prstGeom prst="rect">
            <a:avLst/>
          </a:prstGeom>
          <a:noFill/>
        </p:spPr>
        <p:txBody>
          <a:bodyPr wrap="square">
            <a:spAutoFit/>
          </a:bodyPr>
          <a:lstStyle/>
          <a:p>
            <a:pPr marL="285750" marR="0" lvl="2" indent="-285750" algn="just" defTabSz="914400" rtl="0" eaLnBrk="1" fontAlgn="auto" latinLnBrk="0" hangingPunct="1">
              <a:lnSpc>
                <a:spcPts val="3000"/>
              </a:lnSpc>
              <a:spcBef>
                <a:spcPct val="20000"/>
              </a:spcBef>
              <a:spcAft>
                <a:spcPts val="0"/>
              </a:spcAft>
              <a:buClr>
                <a:srgbClr val="4472C4">
                  <a:lumMod val="75000"/>
                </a:srgbClr>
              </a:buClr>
              <a:buSzPct val="95000"/>
              <a:buFont typeface="Wingdings" panose="05000000000000000000" charset="0"/>
              <a:buChar char="l"/>
              <a:defRPr/>
            </a:pPr>
            <a:r>
              <a:rPr kumimoji="0" lang="zh-CN" altLang="en-US" sz="24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在软件研制过程中实施产品线复用技术</a:t>
            </a:r>
            <a:endParaRPr kumimoji="0" lang="en-US" altLang="zh-CN" sz="24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a:p>
            <a:pPr marL="285750" marR="0" lvl="2" indent="-285750" algn="just" defTabSz="914400" rtl="0" eaLnBrk="1" fontAlgn="auto" latinLnBrk="0" hangingPunct="1">
              <a:lnSpc>
                <a:spcPts val="3000"/>
              </a:lnSpc>
              <a:spcBef>
                <a:spcPct val="20000"/>
              </a:spcBef>
              <a:spcAft>
                <a:spcPts val="0"/>
              </a:spcAft>
              <a:buClr>
                <a:srgbClr val="4472C4">
                  <a:lumMod val="75000"/>
                </a:srgbClr>
              </a:buClr>
              <a:buSzPct val="95000"/>
              <a:buFont typeface="Wingdings" panose="05000000000000000000" charset="0"/>
              <a:buChar char="l"/>
              <a:defRPr/>
            </a:pPr>
            <a:r>
              <a:rPr kumimoji="0" lang="zh-CN" altLang="en-US" sz="24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将工程工具集成成为工程工具链，提高工具使用效率</a:t>
            </a:r>
            <a:endParaRPr kumimoji="0" lang="en-US" altLang="zh-CN" sz="2400" b="1"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p:txBody>
      </p:sp>
      <p:grpSp>
        <p:nvGrpSpPr>
          <p:cNvPr id="9" name="Group 16"/>
          <p:cNvGrpSpPr/>
          <p:nvPr/>
        </p:nvGrpSpPr>
        <p:grpSpPr bwMode="auto">
          <a:xfrm>
            <a:off x="7322537" y="1257303"/>
            <a:ext cx="3735255" cy="2225564"/>
            <a:chOff x="2496" y="2208"/>
            <a:chExt cx="3120" cy="2016"/>
          </a:xfrm>
        </p:grpSpPr>
        <p:sp>
          <p:nvSpPr>
            <p:cNvPr id="10" name="Rectangle 11"/>
            <p:cNvSpPr>
              <a:spLocks noChangeArrowheads="1"/>
            </p:cNvSpPr>
            <p:nvPr/>
          </p:nvSpPr>
          <p:spPr bwMode="auto">
            <a:xfrm>
              <a:off x="2496" y="2208"/>
              <a:ext cx="3120" cy="2016"/>
            </a:xfrm>
            <a:prstGeom prst="rect">
              <a:avLst/>
            </a:prstGeom>
            <a:solidFill>
              <a:srgbClr val="CCECFF"/>
            </a:solidFill>
            <a:ln w="9525" algn="ctr">
              <a:solidFill>
                <a:schemeClr val="tx1"/>
              </a:solidFill>
              <a:miter lim="800000"/>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graphicFrame>
          <p:nvGraphicFramePr>
            <p:cNvPr id="11" name="Object 8"/>
            <p:cNvGraphicFramePr>
              <a:graphicFrameLocks noChangeAspect="1"/>
            </p:cNvGraphicFramePr>
            <p:nvPr/>
          </p:nvGraphicFramePr>
          <p:xfrm>
            <a:off x="2640" y="2400"/>
            <a:ext cx="2928" cy="1636"/>
          </p:xfrm>
          <a:graphic>
            <a:graphicData uri="http://schemas.openxmlformats.org/presentationml/2006/ole">
              <mc:AlternateContent xmlns:mc="http://schemas.openxmlformats.org/markup-compatibility/2006">
                <mc:Choice xmlns:v="urn:schemas-microsoft-com:vml" Requires="v">
                  <p:oleObj spid="_x0000_s10528" name="Visio" r:id="rId4" imgW="6882130" imgH="3842385" progId="Visio.Drawing.11">
                    <p:embed/>
                  </p:oleObj>
                </mc:Choice>
                <mc:Fallback>
                  <p:oleObj name="Visio" r:id="rId4" imgW="6882130" imgH="3842385" progId="Visio.Drawing.11">
                    <p:embed/>
                    <p:pic>
                      <p:nvPicPr>
                        <p:cNvPr id="0" name="Object 8"/>
                        <p:cNvPicPr>
                          <a:picLocks noChangeAspect="1"/>
                        </p:cNvPicPr>
                        <p:nvPr/>
                      </p:nvPicPr>
                      <p:blipFill>
                        <a:blip r:embed="rId5"/>
                        <a:stretch>
                          <a:fillRect/>
                        </a:stretch>
                      </p:blipFill>
                      <p:spPr>
                        <a:xfrm>
                          <a:off x="2640" y="2400"/>
                          <a:ext cx="2928" cy="1636"/>
                        </a:xfrm>
                        <a:prstGeom prst="rect">
                          <a:avLst/>
                        </a:prstGeom>
                        <a:noFill/>
                        <a:ln w="9525">
                          <a:noFill/>
                        </a:ln>
                      </p:spPr>
                    </p:pic>
                  </p:oleObj>
                </mc:Fallback>
              </mc:AlternateContent>
            </a:graphicData>
          </a:graphic>
        </p:graphicFrame>
      </p:grpSp>
      <p:grpSp>
        <p:nvGrpSpPr>
          <p:cNvPr id="12" name="Group 17"/>
          <p:cNvGrpSpPr/>
          <p:nvPr/>
        </p:nvGrpSpPr>
        <p:grpSpPr bwMode="auto">
          <a:xfrm>
            <a:off x="7355372" y="3630610"/>
            <a:ext cx="3735255" cy="3102620"/>
            <a:chOff x="144" y="2208"/>
            <a:chExt cx="2304" cy="2016"/>
          </a:xfrm>
        </p:grpSpPr>
        <p:sp>
          <p:nvSpPr>
            <p:cNvPr id="13" name="Rectangle 10"/>
            <p:cNvSpPr>
              <a:spLocks noChangeArrowheads="1"/>
            </p:cNvSpPr>
            <p:nvPr/>
          </p:nvSpPr>
          <p:spPr bwMode="auto">
            <a:xfrm>
              <a:off x="144" y="2208"/>
              <a:ext cx="2304" cy="2016"/>
            </a:xfrm>
            <a:prstGeom prst="rect">
              <a:avLst/>
            </a:prstGeom>
            <a:solidFill>
              <a:srgbClr val="CCECFF"/>
            </a:solidFill>
            <a:ln w="9525" algn="ctr">
              <a:solidFill>
                <a:schemeClr val="tx1"/>
              </a:solidFill>
              <a:miter lim="800000"/>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charset="-122"/>
                <a:cs typeface="+mn-cs"/>
              </a:endParaRPr>
            </a:p>
          </p:txBody>
        </p:sp>
        <p:graphicFrame>
          <p:nvGraphicFramePr>
            <p:cNvPr id="14" name="Object 5"/>
            <p:cNvGraphicFramePr>
              <a:graphicFrameLocks noChangeAspect="1"/>
            </p:cNvGraphicFramePr>
            <p:nvPr/>
          </p:nvGraphicFramePr>
          <p:xfrm>
            <a:off x="288" y="2455"/>
            <a:ext cx="2064" cy="1673"/>
          </p:xfrm>
          <a:graphic>
            <a:graphicData uri="http://schemas.openxmlformats.org/presentationml/2006/ole">
              <mc:AlternateContent xmlns:mc="http://schemas.openxmlformats.org/markup-compatibility/2006">
                <mc:Choice xmlns:v="urn:schemas-microsoft-com:vml" Requires="v">
                  <p:oleObj spid="_x0000_s10529" name="Visio" r:id="rId6" imgW="4932680" imgH="4002405" progId="Visio.Drawing.11">
                    <p:embed/>
                  </p:oleObj>
                </mc:Choice>
                <mc:Fallback>
                  <p:oleObj name="Visio" r:id="rId6" imgW="4932680" imgH="4002405" progId="Visio.Drawing.11">
                    <p:embed/>
                    <p:pic>
                      <p:nvPicPr>
                        <p:cNvPr id="0" name="Object 5"/>
                        <p:cNvPicPr>
                          <a:picLocks noChangeAspect="1"/>
                        </p:cNvPicPr>
                        <p:nvPr/>
                      </p:nvPicPr>
                      <p:blipFill>
                        <a:blip r:embed="rId7"/>
                        <a:stretch>
                          <a:fillRect/>
                        </a:stretch>
                      </p:blipFill>
                      <p:spPr>
                        <a:xfrm>
                          <a:off x="288" y="2455"/>
                          <a:ext cx="2064" cy="1673"/>
                        </a:xfrm>
                        <a:prstGeom prst="rect">
                          <a:avLst/>
                        </a:prstGeom>
                        <a:noFill/>
                        <a:ln w="9525">
                          <a:noFill/>
                        </a:ln>
                      </p:spPr>
                    </p:pic>
                  </p:oleObj>
                </mc:Fallback>
              </mc:AlternateContent>
            </a:graphicData>
          </a:graphic>
        </p:graphicFrame>
      </p:grpSp>
      <p:graphicFrame>
        <p:nvGraphicFramePr>
          <p:cNvPr id="15" name="Object 12"/>
          <p:cNvGraphicFramePr>
            <a:graphicFrameLocks noChangeAspect="1"/>
          </p:cNvGraphicFramePr>
          <p:nvPr/>
        </p:nvGraphicFramePr>
        <p:xfrm>
          <a:off x="1060957" y="3482867"/>
          <a:ext cx="5961191" cy="2754630"/>
        </p:xfrm>
        <a:graphic>
          <a:graphicData uri="http://schemas.openxmlformats.org/presentationml/2006/ole">
            <mc:AlternateContent xmlns:mc="http://schemas.openxmlformats.org/markup-compatibility/2006">
              <mc:Choice xmlns:v="urn:schemas-microsoft-com:vml" Requires="v">
                <p:oleObj spid="_x0000_s10530" name="Visio" r:id="rId8" imgW="5839460" imgH="2710815" progId="Visio.Drawing.11">
                  <p:embed/>
                </p:oleObj>
              </mc:Choice>
              <mc:Fallback>
                <p:oleObj name="Visio" r:id="rId8" imgW="5839460" imgH="2710815" progId="Visio.Drawing.11">
                  <p:embed/>
                  <p:pic>
                    <p:nvPicPr>
                      <p:cNvPr id="0" name="Object 12"/>
                      <p:cNvPicPr>
                        <a:picLocks noChangeAspect="1"/>
                      </p:cNvPicPr>
                      <p:nvPr/>
                    </p:nvPicPr>
                    <p:blipFill>
                      <a:blip r:embed="rId9"/>
                      <a:stretch>
                        <a:fillRect/>
                      </a:stretch>
                    </p:blipFill>
                    <p:spPr>
                      <a:xfrm>
                        <a:off x="1060957" y="3482867"/>
                        <a:ext cx="5961191" cy="2754630"/>
                      </a:xfrm>
                      <a:prstGeom prst="rect">
                        <a:avLst/>
                      </a:prstGeom>
                      <a:noFill/>
                      <a:ln w="9525">
                        <a:noFill/>
                      </a:ln>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4662" y="368936"/>
            <a:ext cx="7713783"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解决方案及思路</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软件能力成熟度模型</a:t>
            </a:r>
          </a:p>
        </p:txBody>
      </p:sp>
      <p:sp>
        <p:nvSpPr>
          <p:cNvPr id="23" name="文本框 22"/>
          <p:cNvSpPr txBox="1"/>
          <p:nvPr/>
        </p:nvSpPr>
        <p:spPr>
          <a:xfrm>
            <a:off x="679814" y="1677657"/>
            <a:ext cx="5703841" cy="3415030"/>
          </a:xfrm>
          <a:prstGeom prst="rect">
            <a:avLst/>
          </a:prstGeom>
          <a:noFill/>
        </p:spPr>
        <p:txBody>
          <a:bodyPr wrap="square" rtlCol="0" anchor="t">
            <a:spAutoFit/>
          </a:bodyPr>
          <a:lstStyle/>
          <a:p>
            <a:pPr marL="0" marR="0" lvl="0" indent="-514350" algn="ju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　　</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CMMI</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是用于产品开发和服务的过程改进模型，包含覆盖从概念定义、产品交付至维护阶段的产品全生命周期的开发和维护活动的</a:t>
            </a:r>
            <a:r>
              <a:rPr kumimoji="0" lang="zh-CN" altLang="en-US" sz="2400" b="1" i="0" u="sng"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最佳实践</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rPr>
              <a:t>。</a:t>
            </a:r>
            <a:endPar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sym typeface="+mn-ea"/>
            </a:endParaRPr>
          </a:p>
          <a:p>
            <a:pPr marL="0" marR="0" lvl="0" indent="-514350" algn="just"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　　最佳实践</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(Best Practice)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，是一个管理学概念，认为在特定的约束条件下，存在某种技术、方法、过程、活动或机制可以使生产或管理实践的结果达到最优，并减少出错的可能性。</a:t>
            </a:r>
            <a:endPar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pic>
        <p:nvPicPr>
          <p:cNvPr id="6" name="Picture 4"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37" y="1677746"/>
            <a:ext cx="4618121" cy="3968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4662" y="368936"/>
            <a:ext cx="7713783"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解决方案及思路</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软件能力成熟度模型</a:t>
            </a:r>
          </a:p>
        </p:txBody>
      </p:sp>
      <p:sp>
        <p:nvSpPr>
          <p:cNvPr id="8" name="文本框 7"/>
          <p:cNvSpPr txBox="1"/>
          <p:nvPr/>
        </p:nvSpPr>
        <p:spPr>
          <a:xfrm>
            <a:off x="302527" y="1197046"/>
            <a:ext cx="9145016" cy="432811"/>
          </a:xfrm>
          <a:prstGeom prst="rect">
            <a:avLst/>
          </a:prstGeom>
          <a:noFill/>
        </p:spPr>
        <p:txBody>
          <a:bodyPr wrap="square" rtlCol="0">
            <a:spAutoFit/>
          </a:bodyPr>
          <a:lstStyle/>
          <a:p>
            <a:pPr marL="342265" marR="0" lvl="1" indent="-342265" algn="l" defTabSz="914400" rtl="0" eaLnBrk="1" fontAlgn="auto" latinLnBrk="0" hangingPunct="1">
              <a:lnSpc>
                <a:spcPts val="3000"/>
              </a:lnSpc>
              <a:spcBef>
                <a:spcPct val="0"/>
              </a:spcBef>
              <a:spcAft>
                <a:spcPts val="0"/>
              </a:spcAft>
              <a:buClr>
                <a:srgbClr val="2F5597"/>
              </a:buClr>
              <a:buSzPct val="95000"/>
              <a:buFont typeface="Wingdings" panose="05000000000000000000" pitchFamily="2" charset="2"/>
              <a:buChar char="Ø"/>
              <a:defRPr/>
            </a:pP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军用软件能力成熟度模型</a:t>
            </a:r>
            <a:r>
              <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-GJB5000A</a:t>
            </a:r>
          </a:p>
        </p:txBody>
      </p:sp>
      <p:sp>
        <p:nvSpPr>
          <p:cNvPr id="9" name="文本框 8"/>
          <p:cNvSpPr txBox="1"/>
          <p:nvPr/>
        </p:nvSpPr>
        <p:spPr>
          <a:xfrm>
            <a:off x="302527" y="1622696"/>
            <a:ext cx="6537426" cy="1629357"/>
          </a:xfrm>
          <a:prstGeom prst="rect">
            <a:avLst/>
          </a:prstGeom>
          <a:noFill/>
        </p:spPr>
        <p:txBody>
          <a:bodyPr wrap="square">
            <a:spAutoFit/>
          </a:bodyPr>
          <a:lstStyle/>
          <a:p>
            <a:pPr marL="285750" marR="0" lvl="2" indent="-285750" algn="just" defTabSz="914400" rtl="0" eaLnBrk="1" fontAlgn="auto" latinLnBrk="0" hangingPunct="1">
              <a:lnSpc>
                <a:spcPts val="3000"/>
              </a:lnSpc>
              <a:spcBef>
                <a:spcPct val="20000"/>
              </a:spcBef>
              <a:spcAft>
                <a:spcPts val="0"/>
              </a:spcAft>
              <a:buClr>
                <a:srgbClr val="4472C4">
                  <a:lumMod val="75000"/>
                </a:srgbClr>
              </a:buClr>
              <a:buSzPct val="95000"/>
              <a:buFont typeface="Arial" panose="020B0604020202020204" pitchFamily="34" charset="0"/>
              <a:buChar char="•"/>
              <a:defRPr/>
            </a:pPr>
            <a:r>
              <a:rPr kumimoji="0" lang="zh-CN" altLang="en-US" sz="18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规定了军用软件研制能力成熟度模型，规定了软件研制和维护活动中的主要软件管理过程和工程过程的实践。</a:t>
            </a:r>
            <a:endParaRPr kumimoji="0" lang="en-US" altLang="zh-CN" sz="18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endParaRPr>
          </a:p>
          <a:p>
            <a:pPr marL="285750" marR="0" lvl="2" indent="-285750" algn="just" defTabSz="914400" rtl="0" eaLnBrk="1" fontAlgn="auto" latinLnBrk="0" hangingPunct="1">
              <a:lnSpc>
                <a:spcPts val="3000"/>
              </a:lnSpc>
              <a:spcBef>
                <a:spcPct val="20000"/>
              </a:spcBef>
              <a:spcAft>
                <a:spcPts val="0"/>
              </a:spcAft>
              <a:buClr>
                <a:srgbClr val="4472C4">
                  <a:lumMod val="75000"/>
                </a:srgbClr>
              </a:buClr>
              <a:buSzPct val="95000"/>
              <a:buFont typeface="Arial" panose="020B0604020202020204" pitchFamily="34" charset="0"/>
              <a:buChar char="•"/>
              <a:defRPr/>
            </a:pPr>
            <a:r>
              <a:rPr kumimoji="0" lang="zh-CN" altLang="en-US" sz="1800" b="0" i="0" u="none" strike="noStrike" kern="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cs"/>
              </a:rPr>
              <a:t>适用于对组织的软件研制能力进行评价，也适用于组织本身对软件过程进行评估和改进</a:t>
            </a:r>
          </a:p>
        </p:txBody>
      </p:sp>
      <p:sp>
        <p:nvSpPr>
          <p:cNvPr id="12" name="矩形 11"/>
          <p:cNvSpPr/>
          <p:nvPr/>
        </p:nvSpPr>
        <p:spPr>
          <a:xfrm>
            <a:off x="7012427" y="1197046"/>
            <a:ext cx="4520611" cy="2117246"/>
          </a:xfrm>
          <a:prstGeom prst="rect">
            <a:avLst/>
          </a:prstGeom>
          <a:solidFill>
            <a:srgbClr val="FFFFCC"/>
          </a:solidFill>
          <a:ln>
            <a:solidFill>
              <a:srgbClr val="FF0000"/>
            </a:solidFill>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源自于能力成熟度模型</a:t>
            </a: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Capability Maturity Model</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CMM)</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及能力成熟度模型集成（</a:t>
            </a: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Capability Maturity Model Integration</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CMMI</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CMM/CMMI</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由美国卡内基梅隆大学软件工程研究所（</a:t>
            </a: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SEI</a:t>
            </a:r>
            <a:r>
              <a:rPr kumimoji="0" lang="zh-CN" alt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）开发。</a:t>
            </a:r>
          </a:p>
        </p:txBody>
      </p:sp>
      <p:graphicFrame>
        <p:nvGraphicFramePr>
          <p:cNvPr id="13" name="Object 2"/>
          <p:cNvGraphicFramePr>
            <a:graphicFrameLocks noChangeAspect="1"/>
          </p:cNvGraphicFramePr>
          <p:nvPr/>
        </p:nvGraphicFramePr>
        <p:xfrm>
          <a:off x="2078251" y="3922641"/>
          <a:ext cx="8643998" cy="2500330"/>
        </p:xfrm>
        <a:graphic>
          <a:graphicData uri="http://schemas.openxmlformats.org/presentationml/2006/ole">
            <mc:AlternateContent xmlns:mc="http://schemas.openxmlformats.org/markup-compatibility/2006">
              <mc:Choice xmlns:v="urn:schemas-microsoft-com:vml" Requires="v">
                <p:oleObj spid="_x0000_s9656" name="Visio" r:id="rId4" imgW="5718810" imgH="2230120" progId="Visio.Drawing.11">
                  <p:embed/>
                </p:oleObj>
              </mc:Choice>
              <mc:Fallback>
                <p:oleObj name="Visio" r:id="rId4" imgW="5718810" imgH="2230120" progId="Visio.Drawing.11">
                  <p:embed/>
                  <p:pic>
                    <p:nvPicPr>
                      <p:cNvPr id="0" name="Object 2"/>
                      <p:cNvPicPr>
                        <a:picLocks noChangeAspect="1"/>
                      </p:cNvPicPr>
                      <p:nvPr/>
                    </p:nvPicPr>
                    <p:blipFill>
                      <a:blip r:embed="rId5"/>
                      <a:stretch>
                        <a:fillRect/>
                      </a:stretch>
                    </p:blipFill>
                    <p:spPr>
                      <a:xfrm>
                        <a:off x="2078251" y="3922641"/>
                        <a:ext cx="8643998" cy="2500330"/>
                      </a:xfrm>
                      <a:prstGeom prst="rect">
                        <a:avLst/>
                      </a:prstGeom>
                      <a:noFill/>
                      <a:ln w="9525">
                        <a:noFill/>
                      </a:ln>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2840" y="1052830"/>
            <a:ext cx="9384665" cy="4892675"/>
          </a:xfrm>
          <a:prstGeom prst="rect">
            <a:avLst/>
          </a:prstGeom>
          <a:noFill/>
        </p:spPr>
        <p:txBody>
          <a:bodyPr wrap="square" rtlCol="0">
            <a:spAutoFit/>
          </a:bodyPr>
          <a:lstStyle/>
          <a:p>
            <a:pPr algn="ctr">
              <a:lnSpc>
                <a:spcPct val="150000"/>
              </a:lnSpc>
            </a:pPr>
            <a:r>
              <a:rPr lang="zh-CN" altLang="en-US" sz="4000" b="1" dirty="0" smtClean="0">
                <a:solidFill>
                  <a:srgbClr val="FF0000"/>
                </a:solidFill>
              </a:rPr>
              <a:t>结束语</a:t>
            </a:r>
            <a:r>
              <a:rPr lang="zh-CN" altLang="en-US" sz="2800" b="1" dirty="0" smtClean="0">
                <a:solidFill>
                  <a:schemeClr val="tx1"/>
                </a:solidFill>
              </a:rPr>
              <a:t>        </a:t>
            </a:r>
          </a:p>
          <a:p>
            <a:pPr algn="just">
              <a:lnSpc>
                <a:spcPct val="150000"/>
              </a:lnSpc>
            </a:pPr>
            <a:r>
              <a:rPr lang="zh-CN" altLang="en-US" sz="2800" b="1" dirty="0" smtClean="0">
                <a:solidFill>
                  <a:schemeClr val="tx1"/>
                </a:solidFill>
              </a:rPr>
              <a:t>   </a:t>
            </a:r>
            <a:r>
              <a:rPr lang="zh-CN" altLang="en-US" sz="2800" b="1" smtClean="0">
                <a:solidFill>
                  <a:schemeClr val="tx1"/>
                </a:solidFill>
              </a:rPr>
              <a:t>以上内容主要结合个人在</a:t>
            </a:r>
            <a:r>
              <a:rPr lang="zh-CN" altLang="en-US" sz="2800" b="1" dirty="0" smtClean="0">
                <a:solidFill>
                  <a:schemeClr val="tx1"/>
                </a:solidFill>
              </a:rPr>
              <a:t>航空软件研制的工程实践和总结。我国</a:t>
            </a:r>
            <a:r>
              <a:rPr lang="zh-CN" altLang="en-US" sz="2800" b="1" dirty="0" smtClean="0">
                <a:sym typeface="+mn-ea"/>
              </a:rPr>
              <a:t>（航空）</a:t>
            </a:r>
            <a:r>
              <a:rPr lang="zh-CN" altLang="en-US" sz="2800" b="1" dirty="0" smtClean="0">
                <a:solidFill>
                  <a:schemeClr val="tx1"/>
                </a:solidFill>
              </a:rPr>
              <a:t>工业软件研制目前正处于快速发展转型时期，面临体系、流程、工具、人员等诸多方面的问题。希望有志于致力于该领域研究的同学加盟其中，共同为</a:t>
            </a:r>
            <a:r>
              <a:rPr lang="zh-CN" altLang="en-US" sz="2800" b="1" smtClean="0">
                <a:solidFill>
                  <a:schemeClr val="tx1"/>
                </a:solidFill>
              </a:rPr>
              <a:t>我国复杂领域超大规模工业软件发展，解决</a:t>
            </a:r>
            <a:r>
              <a:rPr lang="zh-CN" altLang="en-US" sz="2800" b="1" smtClean="0">
                <a:solidFill>
                  <a:srgbClr val="FF0000"/>
                </a:solidFill>
                <a:latin typeface="黑体" panose="02010609060101010101" pitchFamily="49" charset="-122"/>
                <a:ea typeface="黑体" panose="02010609060101010101" pitchFamily="49" charset="-122"/>
              </a:rPr>
              <a:t>“卡脖子”</a:t>
            </a:r>
            <a:r>
              <a:rPr lang="zh-CN" altLang="en-US" sz="2800" b="1" smtClean="0">
                <a:solidFill>
                  <a:schemeClr val="tx1"/>
                </a:solidFill>
              </a:rPr>
              <a:t>问题作出贡献</a:t>
            </a:r>
            <a:r>
              <a:rPr lang="zh-CN" altLang="en-US" sz="2800" b="1" dirty="0" smtClean="0">
                <a:solidFill>
                  <a:schemeClr val="tx1"/>
                </a:solidFill>
              </a:rPr>
              <a: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0"/>
            <a:ext cx="12192000" cy="6261421"/>
            <a:chOff x="0" y="0"/>
            <a:chExt cx="12192000" cy="6261421"/>
          </a:xfrm>
        </p:grpSpPr>
        <p:pic>
          <p:nvPicPr>
            <p:cNvPr id="17" name="图片 16"/>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pic>
          <p:nvPicPr>
            <p:cNvPr id="19" name="图片 18"/>
            <p:cNvPicPr>
              <a:picLocks noChangeAspect="1"/>
            </p:cNvPicPr>
            <p:nvPr/>
          </p:nvPicPr>
          <p:blipFill rotWithShape="1">
            <a:blip r:embed="rId4"/>
            <a:srcRect t="13429" b="13871"/>
            <a:stretch>
              <a:fillRect/>
            </a:stretch>
          </p:blipFill>
          <p:spPr>
            <a:xfrm>
              <a:off x="569528" y="1328483"/>
              <a:ext cx="10739573" cy="4932938"/>
            </a:xfrm>
            <a:prstGeom prst="rect">
              <a:avLst/>
            </a:prstGeom>
          </p:spPr>
        </p:pic>
      </p:grpSp>
      <p:pic>
        <p:nvPicPr>
          <p:cNvPr id="5" name="Picture 4" descr="bk1"/>
          <p:cNvPicPr>
            <a:picLocks noChangeAspect="1" noChangeArrowheads="1"/>
          </p:cNvPicPr>
          <p:nvPr/>
        </p:nvPicPr>
        <p:blipFill rotWithShape="1">
          <a:blip r:embed="rId5"/>
          <a:srcRect t="22242" b="4827"/>
          <a:stretch>
            <a:fillRect/>
          </a:stretch>
        </p:blipFill>
        <p:spPr bwMode="auto">
          <a:xfrm>
            <a:off x="0" y="1485900"/>
            <a:ext cx="12192000" cy="5372100"/>
          </a:xfrm>
          <a:prstGeom prst="rect">
            <a:avLst/>
          </a:prstGeom>
          <a:noFill/>
          <a:ln w="9525">
            <a:noFill/>
            <a:miter lim="800000"/>
            <a:headEnd/>
            <a:tailEnd/>
          </a:ln>
        </p:spPr>
      </p:pic>
      <p:sp>
        <p:nvSpPr>
          <p:cNvPr id="7" name="TextBox 2"/>
          <p:cNvSpPr txBox="1">
            <a:spLocks noChangeArrowheads="1"/>
          </p:cNvSpPr>
          <p:nvPr/>
        </p:nvSpPr>
        <p:spPr bwMode="auto">
          <a:xfrm>
            <a:off x="1100455" y="1659255"/>
            <a:ext cx="10209530" cy="1107996"/>
          </a:xfrm>
          <a:prstGeom prst="rect">
            <a:avLst/>
          </a:prstGeom>
          <a:noFill/>
          <a:ln w="9525">
            <a:noFill/>
            <a:miter lim="800000"/>
          </a:ln>
          <a:effectLst>
            <a:outerShdw blurRad="50800" dist="76200" dir="2700000" algn="tl" rotWithShape="0">
              <a:prstClr val="black">
                <a:alpha val="40000"/>
              </a:prstClr>
            </a:outerShdw>
          </a:effectLst>
        </p:spPr>
        <p:txBody>
          <a:bodyPr wrap="square">
            <a:spAutoFit/>
          </a:bodyPr>
          <a:lstStyle/>
          <a:p>
            <a:pPr marL="0" marR="0" lvl="0" indent="0" algn="ctr" defTabSz="914400" rtl="0" eaLnBrk="0" fontAlgn="auto" latinLnBrk="0" hangingPunct="0">
              <a:lnSpc>
                <a:spcPct val="100000"/>
              </a:lnSpc>
              <a:spcBef>
                <a:spcPct val="20000"/>
              </a:spcBef>
              <a:spcAft>
                <a:spcPts val="0"/>
              </a:spcAft>
              <a:buClr>
                <a:srgbClr val="008000"/>
              </a:buClr>
              <a:buSzPct val="90000"/>
              <a:buFontTx/>
              <a:buNone/>
              <a:defRPr/>
            </a:pPr>
            <a:r>
              <a:rPr kumimoji="0" lang="zh-CN" altLang="en-US" sz="6600" b="1" i="0" u="none" strike="noStrike" kern="1200" cap="none" spc="0" normalizeH="0" baseline="0" noProof="0" smtClean="0">
                <a:ln w="0">
                  <a:noFill/>
                </a:ln>
                <a:solidFill>
                  <a:srgbClr val="FF0000"/>
                </a:solidFill>
                <a:effectLst/>
                <a:uLnTx/>
                <a:uFillTx/>
                <a:latin typeface="黑体" panose="02010609060101010101" pitchFamily="49" charset="-122"/>
                <a:ea typeface="黑体" panose="02010609060101010101" pitchFamily="49" charset="-122"/>
                <a:cs typeface="+mn-cs"/>
              </a:rPr>
              <a:t>祝</a:t>
            </a:r>
            <a:r>
              <a:rPr kumimoji="0" lang="zh-CN" altLang="en-US" sz="6600" b="1" i="0" u="none" strike="noStrike" kern="1200" cap="none" spc="0" normalizeH="0" baseline="0" noProof="0" dirty="0">
                <a:ln w="0">
                  <a:noFill/>
                </a:ln>
                <a:solidFill>
                  <a:srgbClr val="FF0000"/>
                </a:solidFill>
                <a:effectLst/>
                <a:uLnTx/>
                <a:uFillTx/>
                <a:latin typeface="黑体" panose="02010609060101010101" pitchFamily="49" charset="-122"/>
                <a:ea typeface="黑体" panose="02010609060101010101" pitchFamily="49" charset="-122"/>
                <a:cs typeface="+mn-cs"/>
              </a:rPr>
              <a:t>梦想成真，事业大成！</a:t>
            </a:r>
          </a:p>
        </p:txBody>
      </p:sp>
      <p:sp>
        <p:nvSpPr>
          <p:cNvPr id="8" name="Text Box 6"/>
          <p:cNvSpPr txBox="1">
            <a:spLocks noChangeArrowheads="1"/>
          </p:cNvSpPr>
          <p:nvPr/>
        </p:nvSpPr>
        <p:spPr bwMode="gray">
          <a:xfrm>
            <a:off x="3570764" y="4817134"/>
            <a:ext cx="4737100" cy="1322070"/>
          </a:xfrm>
          <a:prstGeom prst="rect">
            <a:avLst/>
          </a:prstGeom>
          <a:noFill/>
          <a:ln w="9525" algn="ctr">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武君胜</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西北工业大学  软件学院</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r>
            <a:b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b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E-mail: </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wujunsheng@nwpu.edu.cn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13991286187</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 name="图片 19"/>
          <p:cNvPicPr>
            <a:picLocks noChangeAspect="1"/>
          </p:cNvPicPr>
          <p:nvPr/>
        </p:nvPicPr>
        <p:blipFill>
          <a:blip r:embed="rId6" cstate="print">
            <a:alphaModFix amt="20000"/>
            <a:extLst>
              <a:ext uri="{28A0092B-C50C-407E-A947-70E740481C1C}">
                <a14:useLocalDpi xmlns:a14="http://schemas.microsoft.com/office/drawing/2010/main" val="0"/>
              </a:ext>
            </a:extLst>
          </a:blip>
          <a:stretch>
            <a:fillRect/>
          </a:stretch>
        </p:blipFill>
        <p:spPr>
          <a:xfrm>
            <a:off x="7348251" y="731904"/>
            <a:ext cx="5280597" cy="52805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5496" y="383540"/>
            <a:ext cx="9064116" cy="584775"/>
          </a:xfrm>
          <a:prstGeom prst="rect">
            <a:avLst/>
          </a:prstGeom>
          <a:noFill/>
        </p:spPr>
        <p:txBody>
          <a:bodyPr wrap="square" rtlCol="0" anchor="t">
            <a:spAutoFit/>
          </a:bodyPr>
          <a:lstStyle/>
          <a:p>
            <a:r>
              <a:rPr lang="zh-CN" altLang="en-US"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什么是工业软件？</a:t>
            </a:r>
          </a:p>
        </p:txBody>
      </p:sp>
      <p:sp>
        <p:nvSpPr>
          <p:cNvPr id="10" name="内容占位符 3"/>
          <p:cNvSpPr>
            <a:spLocks noGrp="1"/>
          </p:cNvSpPr>
          <p:nvPr>
            <p:ph idx="4294967295"/>
          </p:nvPr>
        </p:nvSpPr>
        <p:spPr>
          <a:xfrm>
            <a:off x="363220" y="1195070"/>
            <a:ext cx="11465560" cy="2147130"/>
          </a:xfrm>
        </p:spPr>
        <p:txBody>
          <a:bodyPr>
            <a:normAutofit/>
          </a:bodyPr>
          <a:lstStyle/>
          <a:p>
            <a:pPr marL="342265" lvl="1" indent="-342265" algn="just" fontAlgn="auto">
              <a:lnSpc>
                <a:spcPts val="3000"/>
              </a:lnSpc>
              <a:spcBef>
                <a:spcPts val="0"/>
              </a:spcBef>
              <a:buClr>
                <a:schemeClr val="accent1">
                  <a:lumMod val="75000"/>
                </a:schemeClr>
              </a:buClr>
              <a:buFont typeface="Wingdings" panose="05000000000000000000" pitchFamily="2" charset="2"/>
              <a:buChar char="Ø"/>
            </a:pPr>
            <a:r>
              <a:rPr lang="zh-CN" altLang="en-US" sz="2000" b="1" spc="-20" dirty="0">
                <a:latin typeface="宋体" panose="02010600030101010101" pitchFamily="2" charset="-122"/>
                <a:ea typeface="宋体" panose="02010600030101010101" pitchFamily="2" charset="-122"/>
                <a:cs typeface="宋体" panose="02010600030101010101" pitchFamily="2" charset="-122"/>
                <a:sym typeface="+mn-ea"/>
              </a:rPr>
              <a:t>工业软件定义：国标</a:t>
            </a:r>
            <a:r>
              <a:rPr lang="en-US" altLang="zh-CN" sz="2000" b="1" spc="-20" dirty="0">
                <a:latin typeface="宋体" panose="02010600030101010101" pitchFamily="2" charset="-122"/>
                <a:ea typeface="宋体" panose="02010600030101010101" pitchFamily="2" charset="-122"/>
                <a:cs typeface="宋体" panose="02010600030101010101" pitchFamily="2" charset="-122"/>
                <a:sym typeface="+mn-ea"/>
              </a:rPr>
              <a:t>GB/T-36475-2018</a:t>
            </a:r>
            <a:r>
              <a:rPr lang="zh-CN" altLang="en-US" sz="2000" b="1" spc="-20" dirty="0">
                <a:latin typeface="宋体" panose="02010600030101010101" pitchFamily="2" charset="-122"/>
                <a:ea typeface="宋体" panose="02010600030101010101" pitchFamily="2" charset="-122"/>
                <a:cs typeface="宋体" panose="02010600030101010101" pitchFamily="2" charset="-122"/>
                <a:sym typeface="+mn-ea"/>
              </a:rPr>
              <a:t>中将工业软件定义为在工业领域辅助进行工业设计、生产、通讯、控制的软件。</a:t>
            </a:r>
          </a:p>
          <a:p>
            <a:pPr marL="342265" lvl="1" indent="-342265" algn="just" fontAlgn="auto">
              <a:lnSpc>
                <a:spcPts val="3000"/>
              </a:lnSpc>
              <a:spcBef>
                <a:spcPts val="0"/>
              </a:spcBef>
              <a:buClr>
                <a:schemeClr val="accent1">
                  <a:lumMod val="75000"/>
                </a:schemeClr>
              </a:buClr>
              <a:buFont typeface="Wingdings" panose="05000000000000000000" pitchFamily="2" charset="2"/>
              <a:buChar char="Ø"/>
            </a:pPr>
            <a:r>
              <a:rPr lang="zh-CN" altLang="en-US" sz="2000" b="1" spc="-20" dirty="0">
                <a:latin typeface="宋体" panose="02010600030101010101" pitchFamily="2" charset="-122"/>
                <a:ea typeface="宋体" panose="02010600030101010101" pitchFamily="2" charset="-122"/>
                <a:cs typeface="宋体" panose="02010600030101010101" pitchFamily="2" charset="-122"/>
                <a:sym typeface="+mn-ea"/>
              </a:rPr>
              <a:t>工业软件是以工业内容为主，贯穿于工业全生命周期，为工业增产增值服务的软件。</a:t>
            </a:r>
          </a:p>
          <a:p>
            <a:pPr marL="342265" lvl="1" indent="-342265" algn="just" fontAlgn="auto">
              <a:lnSpc>
                <a:spcPts val="3000"/>
              </a:lnSpc>
              <a:spcBef>
                <a:spcPts val="0"/>
              </a:spcBef>
              <a:buClr>
                <a:schemeClr val="accent1">
                  <a:lumMod val="75000"/>
                </a:schemeClr>
              </a:buClr>
              <a:buFont typeface="Wingdings" panose="05000000000000000000" pitchFamily="2" charset="2"/>
              <a:buChar char="Ø"/>
            </a:pPr>
            <a:r>
              <a:rPr lang="zh-CN" altLang="zh-CN" sz="2000" b="1" spc="-20" dirty="0">
                <a:latin typeface="宋体" panose="02010600030101010101" pitchFamily="2" charset="-122"/>
                <a:ea typeface="宋体" panose="02010600030101010101" pitchFamily="2" charset="-122"/>
                <a:cs typeface="宋体" panose="02010600030101010101" pitchFamily="2" charset="-122"/>
              </a:rPr>
              <a:t>工业软件的本质，是将特定工业场景下的经验知识，以数字化模型或专业化软件工具的形式积累沉淀下来。</a:t>
            </a:r>
          </a:p>
          <a:p>
            <a:pPr marL="342265" lvl="1" indent="-342265" algn="just" fontAlgn="auto">
              <a:lnSpc>
                <a:spcPts val="3000"/>
              </a:lnSpc>
              <a:spcBef>
                <a:spcPts val="0"/>
              </a:spcBef>
              <a:buClr>
                <a:schemeClr val="accent1">
                  <a:lumMod val="75000"/>
                </a:schemeClr>
              </a:buClr>
              <a:buFont typeface="Wingdings" panose="05000000000000000000" pitchFamily="2" charset="2"/>
              <a:buChar char="Ø"/>
            </a:pPr>
            <a:endParaRPr lang="zh-CN" altLang="en-US" sz="2000" b="1" dirty="0">
              <a:latin typeface="宋体" panose="02010600030101010101" pitchFamily="2" charset="-122"/>
              <a:cs typeface="宋体" panose="02010600030101010101" pitchFamily="2" charset="-122"/>
            </a:endParaRPr>
          </a:p>
        </p:txBody>
      </p:sp>
      <p:pic>
        <p:nvPicPr>
          <p:cNvPr id="2" name="图片 1" descr="工业软件-1"/>
          <p:cNvPicPr>
            <a:picLocks noChangeAspect="1"/>
          </p:cNvPicPr>
          <p:nvPr>
            <p:custDataLst>
              <p:tags r:id="rId1"/>
            </p:custDataLst>
          </p:nvPr>
        </p:nvPicPr>
        <p:blipFill>
          <a:blip r:embed="rId4"/>
          <a:stretch>
            <a:fillRect/>
          </a:stretch>
        </p:blipFill>
        <p:spPr>
          <a:xfrm>
            <a:off x="6614795" y="2995930"/>
            <a:ext cx="4809490" cy="3394075"/>
          </a:xfrm>
          <a:prstGeom prst="rect">
            <a:avLst/>
          </a:prstGeom>
        </p:spPr>
      </p:pic>
      <p:pic>
        <p:nvPicPr>
          <p:cNvPr id="3" name="图片 2" descr="4"/>
          <p:cNvPicPr>
            <a:picLocks noChangeAspect="1"/>
          </p:cNvPicPr>
          <p:nvPr>
            <p:custDataLst>
              <p:tags r:id="rId2"/>
            </p:custDataLst>
          </p:nvPr>
        </p:nvPicPr>
        <p:blipFill>
          <a:blip r:embed="rId5"/>
          <a:stretch>
            <a:fillRect/>
          </a:stretch>
        </p:blipFill>
        <p:spPr>
          <a:xfrm>
            <a:off x="749300" y="3342005"/>
            <a:ext cx="4872990" cy="2816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5496" y="383540"/>
            <a:ext cx="5752445"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 </a:t>
            </a: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 </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a:t>
            </a: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软件</a:t>
            </a:r>
          </a:p>
        </p:txBody>
      </p:sp>
      <p:sp>
        <p:nvSpPr>
          <p:cNvPr id="10" name="内容占位符 3"/>
          <p:cNvSpPr>
            <a:spLocks noGrp="1"/>
          </p:cNvSpPr>
          <p:nvPr>
            <p:ph idx="4294967295"/>
          </p:nvPr>
        </p:nvSpPr>
        <p:spPr>
          <a:xfrm>
            <a:off x="569595" y="1130300"/>
            <a:ext cx="10866267" cy="1925161"/>
          </a:xfrm>
        </p:spPr>
        <p:txBody>
          <a:bodyPr>
            <a:noAutofit/>
          </a:bodyPr>
          <a:lstStyle/>
          <a:p>
            <a:pPr marL="0" lvl="1" indent="-342265" algn="just">
              <a:lnSpc>
                <a:spcPts val="3000"/>
              </a:lnSpc>
              <a:spcBef>
                <a:spcPts val="0"/>
              </a:spcBef>
              <a:buClr>
                <a:schemeClr val="accent1">
                  <a:lumMod val="75000"/>
                </a:schemeClr>
              </a:buClr>
              <a:buFont typeface="Wingdings" panose="05000000000000000000" pitchFamily="2" charset="2"/>
              <a:buChar char="Ø"/>
            </a:pPr>
            <a:r>
              <a:rPr lang="zh-CN" altLang="zh-CN" sz="2000" b="1" dirty="0">
                <a:effectLst/>
                <a:latin typeface="宋体" panose="02010600030101010101" pitchFamily="2" charset="-122"/>
                <a:ea typeface="宋体" panose="02010600030101010101" pitchFamily="2" charset="-122"/>
                <a:cs typeface="新宋体" panose="02010609030101010101" pitchFamily="49" charset="-122"/>
              </a:rPr>
              <a:t>“工业” 和“软件”的相互影响</a:t>
            </a:r>
            <a:r>
              <a:rPr lang="zh-CN" altLang="zh-CN" sz="2000" b="1" spc="-20" dirty="0">
                <a:effectLst/>
                <a:latin typeface="宋体" panose="02010600030101010101" pitchFamily="2" charset="-122"/>
                <a:ea typeface="宋体" panose="02010600030101010101" pitchFamily="2" charset="-122"/>
                <a:cs typeface="新宋体" panose="02010609030101010101" pitchFamily="49" charset="-122"/>
              </a:rPr>
              <a:t>。工业化先进程度决定了工业软件的先进程度，工业软件的先进程度决定了工业的效率。</a:t>
            </a:r>
          </a:p>
          <a:p>
            <a:pPr marL="0" lvl="1" indent="-342265" algn="just">
              <a:lnSpc>
                <a:spcPts val="3000"/>
              </a:lnSpc>
              <a:spcBef>
                <a:spcPts val="0"/>
              </a:spcBef>
              <a:buClr>
                <a:schemeClr val="accent1">
                  <a:lumMod val="75000"/>
                </a:schemeClr>
              </a:buClr>
              <a:buFont typeface="Wingdings" panose="05000000000000000000" pitchFamily="2" charset="2"/>
              <a:buChar char="Ø"/>
            </a:pPr>
            <a:r>
              <a:rPr lang="zh-CN" altLang="zh-CN" sz="2000" b="1" spc="-20" dirty="0">
                <a:effectLst/>
                <a:latin typeface="宋体" panose="02010600030101010101" pitchFamily="2" charset="-122"/>
                <a:ea typeface="宋体" panose="02010600030101010101" pitchFamily="2" charset="-122"/>
                <a:cs typeface="新宋体" panose="02010609030101010101" pitchFamily="49" charset="-122"/>
                <a:sym typeface="+mn-ea"/>
              </a:rPr>
              <a:t>工业软件，不仅涉及到各个工业垂直领域</a:t>
            </a:r>
            <a:r>
              <a:rPr lang="zh-CN" altLang="zh-CN" sz="2000" b="1" dirty="0">
                <a:effectLst/>
                <a:latin typeface="宋体" panose="02010600030101010101" pitchFamily="2" charset="-122"/>
                <a:ea typeface="宋体" panose="02010600030101010101" pitchFamily="2" charset="-122"/>
                <a:cs typeface="新宋体" panose="02010609030101010101" pitchFamily="49" charset="-122"/>
                <a:sym typeface="+mn-ea"/>
              </a:rPr>
              <a:t>（航天航</a:t>
            </a:r>
            <a:r>
              <a:rPr lang="zh-CN" altLang="zh-CN" sz="2000" b="1" spc="-15" dirty="0">
                <a:effectLst/>
                <a:latin typeface="宋体" panose="02010600030101010101" pitchFamily="2" charset="-122"/>
                <a:ea typeface="宋体" panose="02010600030101010101" pitchFamily="2" charset="-122"/>
                <a:cs typeface="新宋体" panose="02010609030101010101" pitchFamily="49" charset="-122"/>
                <a:sym typeface="+mn-ea"/>
              </a:rPr>
              <a:t>空、机械、汽车、消费电子、军工、制药等</a:t>
            </a:r>
            <a:r>
              <a:rPr lang="zh-CN" altLang="zh-CN" sz="2000" b="1" dirty="0">
                <a:effectLst/>
                <a:latin typeface="宋体" panose="02010600030101010101" pitchFamily="2" charset="-122"/>
                <a:ea typeface="宋体" panose="02010600030101010101" pitchFamily="2" charset="-122"/>
                <a:cs typeface="新宋体" panose="02010609030101010101" pitchFamily="49" charset="-122"/>
                <a:sym typeface="+mn-ea"/>
              </a:rPr>
              <a:t>）</a:t>
            </a:r>
            <a:r>
              <a:rPr lang="zh-CN" altLang="zh-CN" sz="2000" b="1" spc="-15" dirty="0">
                <a:effectLst/>
                <a:latin typeface="宋体" panose="02010600030101010101" pitchFamily="2" charset="-122"/>
                <a:ea typeface="宋体" panose="02010600030101010101" pitchFamily="2" charset="-122"/>
                <a:cs typeface="新宋体" panose="02010609030101010101" pitchFamily="49" charset="-122"/>
                <a:sym typeface="+mn-ea"/>
              </a:rPr>
              <a:t>，同时涉及到工业工艺的各个流程环节</a:t>
            </a:r>
            <a:r>
              <a:rPr lang="zh-CN" altLang="zh-CN" sz="2000" b="1" dirty="0">
                <a:effectLst/>
                <a:latin typeface="宋体" panose="02010600030101010101" pitchFamily="2" charset="-122"/>
                <a:ea typeface="宋体" panose="02010600030101010101" pitchFamily="2" charset="-122"/>
                <a:cs typeface="新宋体" panose="02010609030101010101" pitchFamily="49" charset="-122"/>
                <a:sym typeface="+mn-ea"/>
              </a:rPr>
              <a:t>（研</a:t>
            </a:r>
            <a:r>
              <a:rPr lang="zh-CN" altLang="zh-CN" sz="2000" b="1" spc="-15" dirty="0">
                <a:effectLst/>
                <a:latin typeface="宋体" panose="02010600030101010101" pitchFamily="2" charset="-122"/>
                <a:ea typeface="宋体" panose="02010600030101010101" pitchFamily="2" charset="-122"/>
                <a:cs typeface="新宋体" panose="02010609030101010101" pitchFamily="49" charset="-122"/>
                <a:sym typeface="+mn-ea"/>
              </a:rPr>
              <a:t>发、生产、管理、协同等</a:t>
            </a:r>
            <a:r>
              <a:rPr lang="zh-CN" altLang="zh-CN" sz="2000" b="1" dirty="0">
                <a:effectLst/>
                <a:latin typeface="宋体" panose="02010600030101010101" pitchFamily="2" charset="-122"/>
                <a:ea typeface="宋体" panose="02010600030101010101" pitchFamily="2" charset="-122"/>
                <a:cs typeface="新宋体" panose="02010609030101010101" pitchFamily="49" charset="-122"/>
                <a:sym typeface="+mn-ea"/>
              </a:rPr>
              <a:t>）</a:t>
            </a:r>
            <a:r>
              <a:rPr lang="zh-CN" altLang="zh-CN" sz="2000" b="1" spc="-15" dirty="0">
                <a:effectLst/>
                <a:latin typeface="宋体" panose="02010600030101010101" pitchFamily="2" charset="-122"/>
                <a:ea typeface="宋体" panose="02010600030101010101" pitchFamily="2" charset="-122"/>
                <a:cs typeface="新宋体" panose="02010609030101010101" pitchFamily="49" charset="-122"/>
                <a:sym typeface="+mn-ea"/>
              </a:rPr>
              <a:t>。</a:t>
            </a:r>
            <a:endParaRPr lang="zh-CN" altLang="zh-CN" sz="2000" b="1" spc="-15" dirty="0">
              <a:effectLst/>
              <a:latin typeface="宋体" panose="02010600030101010101" pitchFamily="2" charset="-122"/>
              <a:ea typeface="宋体" panose="02010600030101010101" pitchFamily="2" charset="-122"/>
              <a:cs typeface="新宋体" panose="02010609030101010101" pitchFamily="49" charset="-122"/>
            </a:endParaRPr>
          </a:p>
          <a:p>
            <a:pPr marL="342265" lvl="1" indent="-342265" algn="just">
              <a:lnSpc>
                <a:spcPts val="3000"/>
              </a:lnSpc>
              <a:spcBef>
                <a:spcPts val="0"/>
              </a:spcBef>
              <a:buClr>
                <a:schemeClr val="accent1">
                  <a:lumMod val="75000"/>
                </a:schemeClr>
              </a:buClr>
              <a:buFont typeface="Wingdings" panose="05000000000000000000" pitchFamily="2" charset="2"/>
              <a:buChar char="Ø"/>
            </a:pPr>
            <a:endParaRPr lang="zh-CN" altLang="zh-CN" sz="2000" b="1" spc="-15" dirty="0">
              <a:effectLst/>
              <a:latin typeface="宋体" panose="02010600030101010101" pitchFamily="2" charset="-122"/>
              <a:ea typeface="宋体" panose="02010600030101010101" pitchFamily="2" charset="-122"/>
              <a:cs typeface="新宋体" panose="02010609030101010101" pitchFamily="49" charset="-122"/>
            </a:endParaRPr>
          </a:p>
        </p:txBody>
      </p:sp>
      <p:sp>
        <p:nvSpPr>
          <p:cNvPr id="11" name="Text Box 34"/>
          <p:cNvSpPr txBox="1">
            <a:spLocks noChangeArrowheads="1"/>
          </p:cNvSpPr>
          <p:nvPr/>
        </p:nvSpPr>
        <p:spPr bwMode="auto">
          <a:xfrm>
            <a:off x="1481644" y="3608269"/>
            <a:ext cx="4123905" cy="446052"/>
          </a:xfrm>
          <a:prstGeom prst="rect">
            <a:avLst/>
          </a:prstGeom>
          <a:solidFill>
            <a:srgbClr val="5B9BD4"/>
          </a:solidFill>
          <a:ln>
            <a:noFill/>
          </a:ln>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Text Box 32"/>
          <p:cNvSpPr txBox="1">
            <a:spLocks noChangeArrowheads="1"/>
          </p:cNvSpPr>
          <p:nvPr/>
        </p:nvSpPr>
        <p:spPr bwMode="auto">
          <a:xfrm>
            <a:off x="3509010" y="4054475"/>
            <a:ext cx="2096770" cy="2350135"/>
          </a:xfrm>
          <a:prstGeom prst="rect">
            <a:avLst/>
          </a:prstGeom>
          <a:solidFill>
            <a:srgbClr val="DAE2F3"/>
          </a:solidFill>
          <a:ln>
            <a:noFill/>
          </a:ln>
        </p:spPr>
        <p:txBody>
          <a:bodyPr vert="horz" wrap="square" lIns="0" tIns="0" rIns="0" bIns="0" numCol="1" anchor="ctr" anchorCtr="0" compatLnSpc="1"/>
          <a:lstStyle>
            <a:defPPr>
              <a:defRPr lang="zh-CN"/>
            </a:defPPr>
            <a:lvl1pPr marR="0" algn="ctr" rtl="0" eaLnBrk="0" hangingPunct="0">
              <a:buClrTx/>
              <a:buSzTx/>
              <a:buFontTx/>
              <a:defRPr kumimoji="0" b="1" i="0" strike="noStrike" cap="none" normalizeH="0">
                <a:ln>
                  <a:noFill/>
                </a:ln>
                <a:effectLst/>
                <a:latin typeface="微软雅黑" panose="020B0503020204020204" pitchFamily="34" charset="-122"/>
                <a:ea typeface="微软雅黑" panose="020B0503020204020204" pitchFamily="34" charset="-122"/>
                <a:cs typeface="新宋体" panose="02010609030101010101" pitchFamily="49" charset="-122"/>
              </a:defRPr>
            </a:lvl1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流程维度</a:t>
            </a:r>
          </a:p>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研发</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设计</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生产</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管理</a:t>
            </a:r>
          </a:p>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协同</a:t>
            </a:r>
          </a:p>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14" name="Text Box 30"/>
          <p:cNvSpPr txBox="1">
            <a:spLocks noChangeArrowheads="1"/>
          </p:cNvSpPr>
          <p:nvPr/>
        </p:nvSpPr>
        <p:spPr bwMode="auto">
          <a:xfrm>
            <a:off x="6645779" y="4064608"/>
            <a:ext cx="2043803" cy="1925160"/>
          </a:xfrm>
          <a:prstGeom prst="rect">
            <a:avLst/>
          </a:prstGeom>
          <a:solidFill>
            <a:srgbClr val="DAE2F3"/>
          </a:solidFill>
          <a:ln>
            <a:noFill/>
          </a:ln>
        </p:spPr>
        <p:txBody>
          <a:bodyPr vert="horz" wrap="square" lIns="0" tIns="0" rIns="0" bIns="0" numCol="1" anchor="ctr" anchorCtr="0" compatLnSpc="1"/>
          <a:lstStyle>
            <a:defPPr>
              <a:defRPr lang="zh-CN"/>
            </a:defPPr>
            <a:lvl1pPr marR="0" algn="ctr" rtl="0" eaLnBrk="0" hangingPunct="0">
              <a:buClrTx/>
              <a:buSzTx/>
              <a:buFontTx/>
              <a:defRPr kumimoji="0" b="1" i="0" strike="noStrike" cap="none" normalizeH="0">
                <a:ln>
                  <a:noFill/>
                </a:ln>
                <a:effectLst/>
                <a:latin typeface="微软雅黑" panose="020B0503020204020204" pitchFamily="34" charset="-122"/>
                <a:ea typeface="微软雅黑" panose="020B0503020204020204" pitchFamily="34" charset="-122"/>
                <a:cs typeface="新宋体" panose="02010609030101010101" pitchFamily="49" charset="-122"/>
              </a:defRPr>
            </a:lvl1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迭代维度</a:t>
            </a:r>
          </a:p>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自身内部迭代业务驱动迭代</a:t>
            </a:r>
          </a:p>
        </p:txBody>
      </p:sp>
      <p:grpSp>
        <p:nvGrpSpPr>
          <p:cNvPr id="22" name="组合 21"/>
          <p:cNvGrpSpPr/>
          <p:nvPr/>
        </p:nvGrpSpPr>
        <p:grpSpPr>
          <a:xfrm>
            <a:off x="0" y="6985"/>
            <a:ext cx="12192000" cy="1009650"/>
            <a:chOff x="0" y="0"/>
            <a:chExt cx="12192000" cy="1009650"/>
          </a:xfrm>
        </p:grpSpPr>
        <p:pic>
          <p:nvPicPr>
            <p:cNvPr id="23" name="图片 22"/>
            <p:cNvPicPr>
              <a:picLocks noChangeAspect="1"/>
            </p:cNvPicPr>
            <p:nvPr/>
          </p:nvPicPr>
          <p:blipFill rotWithShape="1">
            <a:blip r:embed="rId2"/>
            <a:srcRect b="85028"/>
            <a:stretch>
              <a:fillRect/>
            </a:stretch>
          </p:blipFill>
          <p:spPr>
            <a:xfrm>
              <a:off x="0" y="0"/>
              <a:ext cx="12192000" cy="1009650"/>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t="41111" b="34040"/>
            <a:stretch>
              <a:fillRect/>
            </a:stretch>
          </p:blipFill>
          <p:spPr>
            <a:xfrm>
              <a:off x="9257682" y="185902"/>
              <a:ext cx="2566937" cy="637845"/>
            </a:xfrm>
            <a:prstGeom prst="rect">
              <a:avLst/>
            </a:prstGeom>
          </p:spPr>
        </p:pic>
      </p:grpSp>
      <p:sp>
        <p:nvSpPr>
          <p:cNvPr id="27" name="Text Box 33"/>
          <p:cNvSpPr txBox="1">
            <a:spLocks noChangeArrowheads="1"/>
          </p:cNvSpPr>
          <p:nvPr/>
        </p:nvSpPr>
        <p:spPr bwMode="auto">
          <a:xfrm>
            <a:off x="1481455" y="4025900"/>
            <a:ext cx="2027555" cy="2378710"/>
          </a:xfrm>
          <a:prstGeom prst="rect">
            <a:avLst/>
          </a:prstGeom>
          <a:solidFill>
            <a:srgbClr val="DAE2F3"/>
          </a:solidFill>
          <a:ln>
            <a:noFill/>
          </a:ln>
        </p:spPr>
        <p:txBody>
          <a:bodyPr vert="horz" wrap="square" lIns="0" tIns="0" rIns="0" bIns="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新宋体" panose="02010609030101010101" pitchFamily="49" charset="-122"/>
              </a:rPr>
              <a:t>行业维度</a:t>
            </a: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新宋体" panose="02010609030101010101" pitchFamily="49" charset="-122"/>
              </a:rPr>
              <a:t>航天航空</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新宋体" panose="02010609030101010101" pitchFamily="49" charset="-122"/>
              </a:rPr>
              <a:t>机械</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新宋体" panose="02010609030101010101" pitchFamily="49" charset="-122"/>
              </a:rPr>
              <a:t>消费电子</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新宋体" panose="0201060903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新宋体" panose="02010609030101010101" pitchFamily="49" charset="-122"/>
              </a:rPr>
              <a:t>汽车</a:t>
            </a: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新宋体" panose="02010609030101010101" pitchFamily="49" charset="-122"/>
              </a:rPr>
              <a:t>军工</a:t>
            </a: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新宋体" panose="02010609030101010101" pitchFamily="49" charset="-122"/>
              </a:rPr>
              <a:t>……</a:t>
            </a: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Text Box 29"/>
          <p:cNvSpPr txBox="1">
            <a:spLocks noChangeArrowheads="1"/>
          </p:cNvSpPr>
          <p:nvPr/>
        </p:nvSpPr>
        <p:spPr bwMode="auto">
          <a:xfrm>
            <a:off x="8689582" y="4056199"/>
            <a:ext cx="2080102" cy="1933569"/>
          </a:xfrm>
          <a:prstGeom prst="rect">
            <a:avLst/>
          </a:prstGeom>
          <a:solidFill>
            <a:srgbClr val="DAE2F3"/>
          </a:solidFill>
          <a:ln>
            <a:noFill/>
          </a:ln>
        </p:spPr>
        <p:txBody>
          <a:bodyPr vert="horz" wrap="square" lIns="0" tIns="0" rIns="0" bIns="0" numCol="1" anchor="ctr" anchorCtr="0" compatLnSpc="1"/>
          <a:lstStyle>
            <a:defPPr>
              <a:defRPr lang="zh-CN"/>
            </a:defPPr>
            <a:lvl1pPr marR="0" algn="ctr" rtl="0" eaLnBrk="0" hangingPunct="0">
              <a:buClrTx/>
              <a:buSzTx/>
              <a:buFontTx/>
              <a:defRPr kumimoji="0" b="1" i="0" strike="noStrike" cap="none" normalizeH="0">
                <a:ln>
                  <a:noFill/>
                </a:ln>
                <a:effectLst/>
                <a:latin typeface="微软雅黑" panose="020B0503020204020204" pitchFamily="34" charset="-122"/>
                <a:ea typeface="微软雅黑" panose="020B0503020204020204" pitchFamily="34" charset="-122"/>
                <a:cs typeface="新宋体" panose="02010609030101010101" pitchFamily="49" charset="-122"/>
              </a:defRPr>
            </a:lvl1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标准化维度</a:t>
            </a:r>
          </a:p>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工业流程多样化</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工艺流程复杂度</a:t>
            </a:r>
          </a:p>
        </p:txBody>
      </p:sp>
      <p:sp>
        <p:nvSpPr>
          <p:cNvPr id="36" name="Text Box 34"/>
          <p:cNvSpPr txBox="1">
            <a:spLocks noChangeArrowheads="1"/>
          </p:cNvSpPr>
          <p:nvPr/>
        </p:nvSpPr>
        <p:spPr bwMode="auto">
          <a:xfrm>
            <a:off x="6645779" y="3624956"/>
            <a:ext cx="4123905" cy="446052"/>
          </a:xfrm>
          <a:prstGeom prst="rect">
            <a:avLst/>
          </a:prstGeom>
          <a:solidFill>
            <a:srgbClr val="5B9BD4"/>
          </a:solidFill>
          <a:ln>
            <a:noFill/>
          </a:ln>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3158672" y="3608269"/>
            <a:ext cx="146555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工业</a:t>
            </a:r>
            <a:endParaRPr kumimoji="0" lang="zh-CN"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8422652" y="3645802"/>
            <a:ext cx="7007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软件</a:t>
            </a:r>
            <a:endParaRPr kumimoji="0" lang="zh-CN"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35496" y="383540"/>
            <a:ext cx="9064116" cy="584775"/>
          </a:xfrm>
          <a:prstGeom prst="rect">
            <a:avLst/>
          </a:prstGeom>
          <a:noFill/>
        </p:spPr>
        <p:txBody>
          <a:bodyPr wrap="square" rtlCol="0" anchor="t">
            <a:spAutoFit/>
          </a:bodyPr>
          <a:lstStyle/>
          <a:p>
            <a:r>
              <a:rPr lang="zh-CN" altLang="en-US"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工业软件≠工业</a:t>
            </a:r>
            <a:r>
              <a:rPr lang="en-US" altLang="zh-CN"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软件</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5496" y="383540"/>
            <a:ext cx="9064116"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工业软件分类</a:t>
            </a:r>
          </a:p>
        </p:txBody>
      </p:sp>
      <p:sp>
        <p:nvSpPr>
          <p:cNvPr id="18" name="Freeform 3"/>
          <p:cNvSpPr/>
          <p:nvPr/>
        </p:nvSpPr>
        <p:spPr>
          <a:xfrm>
            <a:off x="1428682" y="1888342"/>
            <a:ext cx="2430792" cy="359409"/>
          </a:xfrm>
          <a:custGeom>
            <a:avLst/>
            <a:gdLst>
              <a:gd name="connsiteX0" fmla="*/ 0 w 1600200"/>
              <a:gd name="connsiteY0" fmla="*/ 359409 h 359409"/>
              <a:gd name="connsiteX1" fmla="*/ 1600200 w 1600200"/>
              <a:gd name="connsiteY1" fmla="*/ 359409 h 359409"/>
              <a:gd name="connsiteX2" fmla="*/ 1600200 w 1600200"/>
              <a:gd name="connsiteY2" fmla="*/ 0 h 359409"/>
              <a:gd name="connsiteX3" fmla="*/ 0 w 1600200"/>
              <a:gd name="connsiteY3" fmla="*/ 0 h 359409"/>
              <a:gd name="connsiteX4" fmla="*/ 0 w 1600200"/>
              <a:gd name="connsiteY4" fmla="*/ 359409 h 35940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00200" h="359409">
                <a:moveTo>
                  <a:pt x="0" y="359409"/>
                </a:moveTo>
                <a:lnTo>
                  <a:pt x="1600200" y="359409"/>
                </a:lnTo>
                <a:lnTo>
                  <a:pt x="1600200" y="0"/>
                </a:lnTo>
                <a:lnTo>
                  <a:pt x="0" y="0"/>
                </a:lnTo>
                <a:lnTo>
                  <a:pt x="0" y="359409"/>
                </a:lnTo>
              </a:path>
            </a:pathLst>
          </a:custGeom>
          <a:solidFill>
            <a:srgbClr val="5B9BD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Freeform 3"/>
          <p:cNvSpPr/>
          <p:nvPr/>
        </p:nvSpPr>
        <p:spPr>
          <a:xfrm>
            <a:off x="4005524" y="1888341"/>
            <a:ext cx="3763644" cy="361950"/>
          </a:xfrm>
          <a:custGeom>
            <a:avLst/>
            <a:gdLst>
              <a:gd name="connsiteX0" fmla="*/ 0 w 3763644"/>
              <a:gd name="connsiteY0" fmla="*/ 361950 h 361950"/>
              <a:gd name="connsiteX1" fmla="*/ 3763644 w 3763644"/>
              <a:gd name="connsiteY1" fmla="*/ 361950 h 361950"/>
              <a:gd name="connsiteX2" fmla="*/ 3763644 w 3763644"/>
              <a:gd name="connsiteY2" fmla="*/ 0 h 361950"/>
              <a:gd name="connsiteX3" fmla="*/ 0 w 3763644"/>
              <a:gd name="connsiteY3" fmla="*/ 0 h 361950"/>
              <a:gd name="connsiteX4" fmla="*/ 0 w 3763644"/>
              <a:gd name="connsiteY4" fmla="*/ 361950 h 3619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63644" h="361950">
                <a:moveTo>
                  <a:pt x="0" y="361950"/>
                </a:moveTo>
                <a:lnTo>
                  <a:pt x="3763644" y="361950"/>
                </a:lnTo>
                <a:lnTo>
                  <a:pt x="3763644" y="0"/>
                </a:lnTo>
                <a:lnTo>
                  <a:pt x="0" y="0"/>
                </a:lnTo>
                <a:lnTo>
                  <a:pt x="0" y="361950"/>
                </a:lnTo>
              </a:path>
            </a:pathLst>
          </a:custGeom>
          <a:solidFill>
            <a:srgbClr val="5B9BD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Freeform 3"/>
          <p:cNvSpPr/>
          <p:nvPr/>
        </p:nvSpPr>
        <p:spPr>
          <a:xfrm>
            <a:off x="7898074" y="1883262"/>
            <a:ext cx="2639098" cy="359409"/>
          </a:xfrm>
          <a:custGeom>
            <a:avLst/>
            <a:gdLst>
              <a:gd name="connsiteX0" fmla="*/ 0 w 1993900"/>
              <a:gd name="connsiteY0" fmla="*/ 359409 h 359409"/>
              <a:gd name="connsiteX1" fmla="*/ 1993900 w 1993900"/>
              <a:gd name="connsiteY1" fmla="*/ 359409 h 359409"/>
              <a:gd name="connsiteX2" fmla="*/ 1993900 w 1993900"/>
              <a:gd name="connsiteY2" fmla="*/ 0 h 359409"/>
              <a:gd name="connsiteX3" fmla="*/ 0 w 1993900"/>
              <a:gd name="connsiteY3" fmla="*/ 0 h 359409"/>
              <a:gd name="connsiteX4" fmla="*/ 0 w 1993900"/>
              <a:gd name="connsiteY4" fmla="*/ 359409 h 35940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93900" h="359409">
                <a:moveTo>
                  <a:pt x="0" y="359409"/>
                </a:moveTo>
                <a:lnTo>
                  <a:pt x="1993900" y="359409"/>
                </a:lnTo>
                <a:lnTo>
                  <a:pt x="1993900" y="0"/>
                </a:lnTo>
                <a:lnTo>
                  <a:pt x="0" y="0"/>
                </a:lnTo>
                <a:lnTo>
                  <a:pt x="0" y="359409"/>
                </a:lnTo>
              </a:path>
            </a:pathLst>
          </a:custGeom>
          <a:solidFill>
            <a:srgbClr val="5B9BD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Freeform 3"/>
          <p:cNvSpPr/>
          <p:nvPr/>
        </p:nvSpPr>
        <p:spPr>
          <a:xfrm>
            <a:off x="1418522" y="5271622"/>
            <a:ext cx="2430792" cy="889634"/>
          </a:xfrm>
          <a:custGeom>
            <a:avLst/>
            <a:gdLst>
              <a:gd name="connsiteX0" fmla="*/ 0 w 1600200"/>
              <a:gd name="connsiteY0" fmla="*/ 889634 h 889634"/>
              <a:gd name="connsiteX1" fmla="*/ 1600200 w 1600200"/>
              <a:gd name="connsiteY1" fmla="*/ 889634 h 889634"/>
              <a:gd name="connsiteX2" fmla="*/ 1600200 w 1600200"/>
              <a:gd name="connsiteY2" fmla="*/ 0 h 889634"/>
              <a:gd name="connsiteX3" fmla="*/ 0 w 1600200"/>
              <a:gd name="connsiteY3" fmla="*/ 0 h 889634"/>
              <a:gd name="connsiteX4" fmla="*/ 0 w 1600200"/>
              <a:gd name="connsiteY4" fmla="*/ 889634 h 88963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00200" h="889634">
                <a:moveTo>
                  <a:pt x="0" y="889634"/>
                </a:moveTo>
                <a:lnTo>
                  <a:pt x="1600200" y="889634"/>
                </a:lnTo>
                <a:lnTo>
                  <a:pt x="1600200" y="0"/>
                </a:lnTo>
                <a:lnTo>
                  <a:pt x="0" y="0"/>
                </a:lnTo>
                <a:lnTo>
                  <a:pt x="0" y="889634"/>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嵌入式工业软件</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Freeform 3"/>
          <p:cNvSpPr/>
          <p:nvPr/>
        </p:nvSpPr>
        <p:spPr>
          <a:xfrm>
            <a:off x="4014414" y="5265907"/>
            <a:ext cx="3763644" cy="895350"/>
          </a:xfrm>
          <a:custGeom>
            <a:avLst/>
            <a:gdLst>
              <a:gd name="connsiteX0" fmla="*/ 0 w 3763644"/>
              <a:gd name="connsiteY0" fmla="*/ 895350 h 895350"/>
              <a:gd name="connsiteX1" fmla="*/ 3763644 w 3763644"/>
              <a:gd name="connsiteY1" fmla="*/ 895350 h 895350"/>
              <a:gd name="connsiteX2" fmla="*/ 3763644 w 3763644"/>
              <a:gd name="connsiteY2" fmla="*/ 0 h 895350"/>
              <a:gd name="connsiteX3" fmla="*/ 0 w 3763644"/>
              <a:gd name="connsiteY3" fmla="*/ 0 h 895350"/>
              <a:gd name="connsiteX4" fmla="*/ 0 w 3763644"/>
              <a:gd name="connsiteY4" fmla="*/ 895350 h 8953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63644" h="895350">
                <a:moveTo>
                  <a:pt x="0" y="895350"/>
                </a:moveTo>
                <a:lnTo>
                  <a:pt x="3763644" y="895350"/>
                </a:lnTo>
                <a:lnTo>
                  <a:pt x="3763644" y="0"/>
                </a:lnTo>
                <a:lnTo>
                  <a:pt x="0" y="0"/>
                </a:lnTo>
                <a:lnTo>
                  <a:pt x="0" y="895350"/>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000"/>
              </a:lnSpc>
              <a:spcBef>
                <a:spcPts val="0"/>
              </a:spcBef>
              <a:spcAft>
                <a:spcPts val="0"/>
              </a:spcAft>
              <a:buClrTx/>
              <a:buSzTx/>
              <a:buFontTx/>
              <a:buNone/>
              <a:tabLst>
                <a:tab pos="25400" algn="l"/>
                <a:tab pos="50800" algn="l"/>
                <a:tab pos="63500" algn="l"/>
                <a:tab pos="76200" algn="l"/>
                <a:tab pos="139700" algn="l"/>
                <a:tab pos="203200" algn="l"/>
                <a:tab pos="228600" algn="l"/>
                <a:tab pos="457200" algn="l"/>
                <a:tab pos="1257300" algn="l"/>
                <a:tab pos="12954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嵌入式操作系统、嵌入式支撑软件、嵌入式应用软件</a:t>
            </a:r>
          </a:p>
        </p:txBody>
      </p:sp>
      <p:sp>
        <p:nvSpPr>
          <p:cNvPr id="32" name="Freeform 3"/>
          <p:cNvSpPr/>
          <p:nvPr/>
        </p:nvSpPr>
        <p:spPr>
          <a:xfrm>
            <a:off x="7887914" y="5265907"/>
            <a:ext cx="2639098" cy="889634"/>
          </a:xfrm>
          <a:custGeom>
            <a:avLst/>
            <a:gdLst>
              <a:gd name="connsiteX0" fmla="*/ 0 w 1993900"/>
              <a:gd name="connsiteY0" fmla="*/ 889634 h 889634"/>
              <a:gd name="connsiteX1" fmla="*/ 1993900 w 1993900"/>
              <a:gd name="connsiteY1" fmla="*/ 889634 h 889634"/>
              <a:gd name="connsiteX2" fmla="*/ 1993900 w 1993900"/>
              <a:gd name="connsiteY2" fmla="*/ 0 h 889634"/>
              <a:gd name="connsiteX3" fmla="*/ 0 w 1993900"/>
              <a:gd name="connsiteY3" fmla="*/ 0 h 889634"/>
              <a:gd name="connsiteX4" fmla="*/ 0 w 1993900"/>
              <a:gd name="connsiteY4" fmla="*/ 889634 h 88963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93900" h="889634">
                <a:moveTo>
                  <a:pt x="0" y="889634"/>
                </a:moveTo>
                <a:lnTo>
                  <a:pt x="1993900" y="889634"/>
                </a:lnTo>
                <a:lnTo>
                  <a:pt x="1993900" y="0"/>
                </a:lnTo>
                <a:lnTo>
                  <a:pt x="0" y="0"/>
                </a:lnTo>
                <a:lnTo>
                  <a:pt x="0" y="889634"/>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ts val="20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提高智能化水平</a:t>
            </a:r>
          </a:p>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提升装备性能</a:t>
            </a:r>
          </a:p>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提升装备附加值</a:t>
            </a:r>
          </a:p>
        </p:txBody>
      </p:sp>
      <p:sp>
        <p:nvSpPr>
          <p:cNvPr id="36" name="TextBox 1"/>
          <p:cNvSpPr txBox="1"/>
          <p:nvPr/>
        </p:nvSpPr>
        <p:spPr>
          <a:xfrm>
            <a:off x="8482447" y="1920289"/>
            <a:ext cx="1389208" cy="351186"/>
          </a:xfrm>
          <a:prstGeom prst="rect">
            <a:avLst/>
          </a:prstGeom>
          <a:noFill/>
        </p:spPr>
        <p:txBody>
          <a:bodyPr wrap="square" lIns="0" tIns="0" rIns="0" rtlCol="0">
            <a:spAutoFit/>
          </a:bodyPr>
          <a:lstStyle/>
          <a:p>
            <a:pPr marL="0" marR="0" lvl="0" indent="0" algn="ctr" defTabSz="914400" rtl="0" eaLnBrk="1" fontAlgn="auto" latinLnBrk="0" hangingPunct="1">
              <a:lnSpc>
                <a:spcPts val="2600"/>
              </a:lnSpc>
              <a:spcBef>
                <a:spcPts val="0"/>
              </a:spcBef>
              <a:spcAft>
                <a:spcPts val="0"/>
              </a:spcAft>
              <a:buClrTx/>
              <a:buSzTx/>
              <a:buFontTx/>
              <a:buNone/>
              <a:tabLst>
                <a:tab pos="101600" algn="l"/>
                <a:tab pos="114300" algn="l"/>
                <a:tab pos="215900" algn="l"/>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软件功能</a:t>
            </a:r>
            <a:endParaRPr kumimoji="0" lang="en-US" altLang="zh-CN" sz="15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TextBox 1"/>
          <p:cNvSpPr txBox="1"/>
          <p:nvPr/>
        </p:nvSpPr>
        <p:spPr>
          <a:xfrm>
            <a:off x="3859475" y="1938822"/>
            <a:ext cx="4111236" cy="357918"/>
          </a:xfrm>
          <a:prstGeom prst="rect">
            <a:avLst/>
          </a:prstGeom>
          <a:noFill/>
        </p:spPr>
        <p:txBody>
          <a:bodyPr wrap="square" lIns="0" tIns="0" rIns="0" rtlCol="0">
            <a:spAutoFit/>
          </a:bodyPr>
          <a:lstStyle/>
          <a:p>
            <a:pPr marL="0" marR="0" lvl="0" indent="0" algn="ctr" defTabSz="914400" rtl="0" eaLnBrk="1" fontAlgn="auto" latinLnBrk="0" hangingPunct="1">
              <a:lnSpc>
                <a:spcPts val="2600"/>
              </a:lnSpc>
              <a:spcBef>
                <a:spcPts val="0"/>
              </a:spcBef>
              <a:spcAft>
                <a:spcPts val="0"/>
              </a:spcAft>
              <a:buClrTx/>
              <a:buSzTx/>
              <a:buFontTx/>
              <a:buNone/>
              <a:tabLst>
                <a:tab pos="25400" algn="l"/>
                <a:tab pos="50800" algn="l"/>
                <a:tab pos="63500" algn="l"/>
                <a:tab pos="76200" algn="l"/>
                <a:tab pos="139700" algn="l"/>
                <a:tab pos="203200" algn="l"/>
                <a:tab pos="228600" algn="l"/>
                <a:tab pos="457200" algn="l"/>
                <a:tab pos="1257300" algn="l"/>
                <a:tab pos="1295400" algn="l"/>
              </a:tabLst>
              <a:defRPr/>
            </a:pP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典型软件</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TextBox 1"/>
          <p:cNvSpPr txBox="1"/>
          <p:nvPr/>
        </p:nvSpPr>
        <p:spPr>
          <a:xfrm>
            <a:off x="2104580" y="1913557"/>
            <a:ext cx="1427594" cy="357918"/>
          </a:xfrm>
          <a:prstGeom prst="rect">
            <a:avLst/>
          </a:prstGeom>
          <a:noFill/>
        </p:spPr>
        <p:txBody>
          <a:bodyPr wrap="square" lIns="0" tIns="0" rIns="0" rtlCol="0">
            <a:spAutoFit/>
          </a:bodyPr>
          <a:lstStyle/>
          <a:p>
            <a:pPr marL="0" marR="0" lvl="0" indent="0" algn="l" defTabSz="914400" rtl="0" eaLnBrk="1" fontAlgn="auto" latinLnBrk="0" hangingPunct="1">
              <a:lnSpc>
                <a:spcPts val="2600"/>
              </a:lnSpc>
              <a:spcBef>
                <a:spcPts val="0"/>
              </a:spcBef>
              <a:spcAft>
                <a:spcPts val="0"/>
              </a:spcAft>
              <a:buClrTx/>
              <a:buSzTx/>
              <a:buFontTx/>
              <a:buNone/>
              <a:tabLst>
                <a:tab pos="63500" algn="l"/>
                <a:tab pos="76200" algn="l"/>
                <a:tab pos="190500" algn="l"/>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8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软件类别</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内容占位符 3"/>
          <p:cNvSpPr>
            <a:spLocks noGrp="1"/>
          </p:cNvSpPr>
          <p:nvPr>
            <p:ph idx="4294967295"/>
          </p:nvPr>
        </p:nvSpPr>
        <p:spPr>
          <a:xfrm>
            <a:off x="457835" y="998855"/>
            <a:ext cx="10634345" cy="751840"/>
          </a:xfrm>
        </p:spPr>
        <p:txBody>
          <a:bodyPr>
            <a:noAutofit/>
          </a:bodyPr>
          <a:lstStyle/>
          <a:p>
            <a:pPr marL="342265" lvl="2" indent="-342265">
              <a:lnSpc>
                <a:spcPts val="3000"/>
              </a:lnSpc>
              <a:spcBef>
                <a:spcPts val="0"/>
              </a:spcBef>
              <a:buClr>
                <a:schemeClr val="accent1">
                  <a:lumMod val="75000"/>
                </a:schemeClr>
              </a:buClr>
              <a:buFont typeface="Wingdings" panose="05000000000000000000" pitchFamily="2" charset="2"/>
              <a:buChar char="Ø"/>
            </a:pPr>
            <a:r>
              <a:rPr lang="zh-CN" altLang="en-US" sz="2300" dirty="0">
                <a:latin typeface="宋体" panose="02010600030101010101" pitchFamily="2" charset="-122"/>
                <a:ea typeface="宋体" panose="02010600030101010101" pitchFamily="2" charset="-122"/>
                <a:sym typeface="+mn-ea"/>
              </a:rPr>
              <a:t>根据产品形态、用途和特点的不同，工业软件可细分为运营管理软件、研发设计软件、生产控制软件、以及嵌入式软件</a:t>
            </a:r>
            <a:r>
              <a:rPr lang="zh-CN" altLang="en-US" sz="2300" dirty="0">
                <a:solidFill>
                  <a:srgbClr val="000000"/>
                </a:solidFill>
                <a:latin typeface="宋体" panose="02010600030101010101" pitchFamily="2" charset="-122"/>
                <a:ea typeface="宋体" panose="02010600030101010101" pitchFamily="2" charset="-122"/>
                <a:cs typeface="新宋体" panose="02010609030101010101" pitchFamily="49" charset="-122"/>
                <a:sym typeface="+mn-ea"/>
              </a:rPr>
              <a:t>。</a:t>
            </a:r>
            <a:endParaRPr lang="zh-CN" altLang="en-US" sz="1300" dirty="0">
              <a:solidFill>
                <a:srgbClr val="000000"/>
              </a:solidFill>
              <a:effectLst/>
              <a:latin typeface="宋体" panose="02010600030101010101" pitchFamily="2" charset="-122"/>
              <a:ea typeface="宋体" panose="02010600030101010101" pitchFamily="2" charset="-122"/>
              <a:cs typeface="新宋体" panose="02010609030101010101" pitchFamily="49" charset="-122"/>
              <a:sym typeface="+mn-ea"/>
            </a:endParaRPr>
          </a:p>
        </p:txBody>
      </p:sp>
      <p:sp>
        <p:nvSpPr>
          <p:cNvPr id="2" name="Freeform 3"/>
          <p:cNvSpPr/>
          <p:nvPr/>
        </p:nvSpPr>
        <p:spPr>
          <a:xfrm>
            <a:off x="1428047" y="2312620"/>
            <a:ext cx="2430792" cy="889634"/>
          </a:xfrm>
          <a:custGeom>
            <a:avLst/>
            <a:gdLst>
              <a:gd name="connsiteX0" fmla="*/ 0 w 1600200"/>
              <a:gd name="connsiteY0" fmla="*/ 889634 h 889634"/>
              <a:gd name="connsiteX1" fmla="*/ 1600200 w 1600200"/>
              <a:gd name="connsiteY1" fmla="*/ 889634 h 889634"/>
              <a:gd name="connsiteX2" fmla="*/ 1600200 w 1600200"/>
              <a:gd name="connsiteY2" fmla="*/ 0 h 889634"/>
              <a:gd name="connsiteX3" fmla="*/ 0 w 1600200"/>
              <a:gd name="connsiteY3" fmla="*/ 0 h 889634"/>
              <a:gd name="connsiteX4" fmla="*/ 0 w 1600200"/>
              <a:gd name="connsiteY4" fmla="*/ 889634 h 88963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00200" h="889634">
                <a:moveTo>
                  <a:pt x="0" y="889634"/>
                </a:moveTo>
                <a:lnTo>
                  <a:pt x="1600200" y="889634"/>
                </a:lnTo>
                <a:lnTo>
                  <a:pt x="1600200" y="0"/>
                </a:lnTo>
                <a:lnTo>
                  <a:pt x="0" y="0"/>
                </a:lnTo>
                <a:lnTo>
                  <a:pt x="0" y="889634"/>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2900"/>
              </a:lnSpc>
              <a:spcBef>
                <a:spcPts val="0"/>
              </a:spcBef>
              <a:spcAft>
                <a:spcPts val="0"/>
              </a:spcAft>
              <a:buClrTx/>
              <a:buSzTx/>
              <a:buFontTx/>
              <a:buNone/>
              <a:tabLst>
                <a:tab pos="63500" algn="l"/>
                <a:tab pos="76200" algn="l"/>
                <a:tab pos="190500" algn="l"/>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研发设计类</a:t>
            </a:r>
          </a:p>
        </p:txBody>
      </p:sp>
      <p:sp>
        <p:nvSpPr>
          <p:cNvPr id="3" name="Freeform 3"/>
          <p:cNvSpPr/>
          <p:nvPr/>
        </p:nvSpPr>
        <p:spPr>
          <a:xfrm>
            <a:off x="4017589" y="2346177"/>
            <a:ext cx="3763644" cy="895350"/>
          </a:xfrm>
          <a:custGeom>
            <a:avLst/>
            <a:gdLst>
              <a:gd name="connsiteX0" fmla="*/ 0 w 3763644"/>
              <a:gd name="connsiteY0" fmla="*/ 895350 h 895350"/>
              <a:gd name="connsiteX1" fmla="*/ 3763644 w 3763644"/>
              <a:gd name="connsiteY1" fmla="*/ 895350 h 895350"/>
              <a:gd name="connsiteX2" fmla="*/ 3763644 w 3763644"/>
              <a:gd name="connsiteY2" fmla="*/ 0 h 895350"/>
              <a:gd name="connsiteX3" fmla="*/ 0 w 3763644"/>
              <a:gd name="connsiteY3" fmla="*/ 0 h 895350"/>
              <a:gd name="connsiteX4" fmla="*/ 0 w 3763644"/>
              <a:gd name="connsiteY4" fmla="*/ 895350 h 8953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63644" h="895350">
                <a:moveTo>
                  <a:pt x="0" y="895350"/>
                </a:moveTo>
                <a:lnTo>
                  <a:pt x="3763644" y="895350"/>
                </a:lnTo>
                <a:lnTo>
                  <a:pt x="3763644" y="0"/>
                </a:lnTo>
                <a:lnTo>
                  <a:pt x="0" y="0"/>
                </a:lnTo>
                <a:lnTo>
                  <a:pt x="0" y="895350"/>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200"/>
              </a:lnSpc>
              <a:spcBef>
                <a:spcPts val="0"/>
              </a:spcBef>
              <a:spcAft>
                <a:spcPts val="0"/>
              </a:spcAft>
              <a:buClrTx/>
              <a:buSzTx/>
              <a:buFontTx/>
              <a:buNone/>
              <a:tabLst>
                <a:tab pos="25400" algn="l"/>
                <a:tab pos="50800" algn="l"/>
                <a:tab pos="63500" algn="l"/>
                <a:tab pos="76200" algn="l"/>
                <a:tab pos="139700" algn="l"/>
                <a:tab pos="203200" algn="l"/>
                <a:tab pos="228600" algn="l"/>
                <a:tab pos="457200" algn="l"/>
                <a:tab pos="1257300" algn="l"/>
                <a:tab pos="12954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CAD</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(辅助设计)、</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CAE</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(辅助分析)、CAM</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(辅助制造)、</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CAPP</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(辅助工艺规划)、</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PDM</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(产品数据管理)、</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PLM</a:t>
            </a:r>
          </a:p>
        </p:txBody>
      </p:sp>
      <p:sp>
        <p:nvSpPr>
          <p:cNvPr id="4" name="Freeform 3"/>
          <p:cNvSpPr/>
          <p:nvPr/>
        </p:nvSpPr>
        <p:spPr>
          <a:xfrm>
            <a:off x="7900614" y="2343002"/>
            <a:ext cx="2639098" cy="889634"/>
          </a:xfrm>
          <a:custGeom>
            <a:avLst/>
            <a:gdLst>
              <a:gd name="connsiteX0" fmla="*/ 0 w 1993900"/>
              <a:gd name="connsiteY0" fmla="*/ 889634 h 889634"/>
              <a:gd name="connsiteX1" fmla="*/ 1993900 w 1993900"/>
              <a:gd name="connsiteY1" fmla="*/ 889634 h 889634"/>
              <a:gd name="connsiteX2" fmla="*/ 1993900 w 1993900"/>
              <a:gd name="connsiteY2" fmla="*/ 0 h 889634"/>
              <a:gd name="connsiteX3" fmla="*/ 0 w 1993900"/>
              <a:gd name="connsiteY3" fmla="*/ 0 h 889634"/>
              <a:gd name="connsiteX4" fmla="*/ 0 w 1993900"/>
              <a:gd name="connsiteY4" fmla="*/ 889634 h 88963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93900" h="889634">
                <a:moveTo>
                  <a:pt x="0" y="889634"/>
                </a:moveTo>
                <a:lnTo>
                  <a:pt x="1993900" y="889634"/>
                </a:lnTo>
                <a:lnTo>
                  <a:pt x="1993900" y="0"/>
                </a:lnTo>
                <a:lnTo>
                  <a:pt x="0" y="0"/>
                </a:lnTo>
                <a:lnTo>
                  <a:pt x="0" y="889634"/>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ts val="20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提高开发效率</a:t>
            </a:r>
          </a:p>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降低开发成本</a:t>
            </a:r>
          </a:p>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缩短开发周期</a:t>
            </a:r>
          </a:p>
        </p:txBody>
      </p:sp>
      <p:sp>
        <p:nvSpPr>
          <p:cNvPr id="5" name="Freeform 3"/>
          <p:cNvSpPr/>
          <p:nvPr/>
        </p:nvSpPr>
        <p:spPr>
          <a:xfrm>
            <a:off x="1428682" y="3302487"/>
            <a:ext cx="2430792" cy="889635"/>
          </a:xfrm>
          <a:custGeom>
            <a:avLst/>
            <a:gdLst>
              <a:gd name="connsiteX0" fmla="*/ 0 w 1600200"/>
              <a:gd name="connsiteY0" fmla="*/ 889635 h 889635"/>
              <a:gd name="connsiteX1" fmla="*/ 1600200 w 1600200"/>
              <a:gd name="connsiteY1" fmla="*/ 889635 h 889635"/>
              <a:gd name="connsiteX2" fmla="*/ 1600200 w 1600200"/>
              <a:gd name="connsiteY2" fmla="*/ 0 h 889635"/>
              <a:gd name="connsiteX3" fmla="*/ 0 w 1600200"/>
              <a:gd name="connsiteY3" fmla="*/ 0 h 889635"/>
              <a:gd name="connsiteX4" fmla="*/ 0 w 1600200"/>
              <a:gd name="connsiteY4" fmla="*/ 889635 h 8896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00200" h="889635">
                <a:moveTo>
                  <a:pt x="0" y="889635"/>
                </a:moveTo>
                <a:lnTo>
                  <a:pt x="1600200" y="889635"/>
                </a:lnTo>
                <a:lnTo>
                  <a:pt x="1600200" y="0"/>
                </a:lnTo>
                <a:lnTo>
                  <a:pt x="0" y="0"/>
                </a:lnTo>
                <a:lnTo>
                  <a:pt x="0" y="889635"/>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2800"/>
              </a:lnSpc>
              <a:spcBef>
                <a:spcPts val="0"/>
              </a:spcBef>
              <a:spcAft>
                <a:spcPts val="0"/>
              </a:spcAft>
              <a:buClrTx/>
              <a:buSzTx/>
              <a:buFontTx/>
              <a:buNone/>
              <a:tabLst>
                <a:tab pos="63500" algn="l"/>
                <a:tab pos="76200" algn="l"/>
                <a:tab pos="190500" algn="l"/>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生产控制类</a:t>
            </a:r>
          </a:p>
        </p:txBody>
      </p:sp>
      <p:sp>
        <p:nvSpPr>
          <p:cNvPr id="6" name="Freeform 3"/>
          <p:cNvSpPr/>
          <p:nvPr/>
        </p:nvSpPr>
        <p:spPr>
          <a:xfrm>
            <a:off x="4014414" y="3302487"/>
            <a:ext cx="3763644" cy="895350"/>
          </a:xfrm>
          <a:custGeom>
            <a:avLst/>
            <a:gdLst>
              <a:gd name="connsiteX0" fmla="*/ 0 w 3763644"/>
              <a:gd name="connsiteY0" fmla="*/ 895350 h 895350"/>
              <a:gd name="connsiteX1" fmla="*/ 3763644 w 3763644"/>
              <a:gd name="connsiteY1" fmla="*/ 895350 h 895350"/>
              <a:gd name="connsiteX2" fmla="*/ 3763644 w 3763644"/>
              <a:gd name="connsiteY2" fmla="*/ 0 h 895350"/>
              <a:gd name="connsiteX3" fmla="*/ 0 w 3763644"/>
              <a:gd name="connsiteY3" fmla="*/ 0 h 895350"/>
              <a:gd name="connsiteX4" fmla="*/ 0 w 3763644"/>
              <a:gd name="connsiteY4" fmla="*/ 895350 h 8953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63644" h="895350">
                <a:moveTo>
                  <a:pt x="0" y="895350"/>
                </a:moveTo>
                <a:lnTo>
                  <a:pt x="3763644" y="895350"/>
                </a:lnTo>
                <a:lnTo>
                  <a:pt x="3763644" y="0"/>
                </a:lnTo>
                <a:lnTo>
                  <a:pt x="0" y="0"/>
                </a:lnTo>
                <a:lnTo>
                  <a:pt x="0" y="895350"/>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1900"/>
              </a:lnSpc>
              <a:spcBef>
                <a:spcPts val="0"/>
              </a:spcBef>
              <a:spcAft>
                <a:spcPts val="0"/>
              </a:spcAft>
              <a:buClrTx/>
              <a:buSzTx/>
              <a:buFontTx/>
              <a:buNone/>
              <a:tabLst>
                <a:tab pos="25400" algn="l"/>
                <a:tab pos="50800" algn="l"/>
                <a:tab pos="63500" algn="l"/>
                <a:tab pos="76200" algn="l"/>
                <a:tab pos="139700" algn="l"/>
                <a:tab pos="203200" algn="l"/>
                <a:tab pos="228600" algn="l"/>
                <a:tab pos="457200" algn="l"/>
                <a:tab pos="1257300" algn="l"/>
                <a:tab pos="12954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MES</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(制造执行系统)、</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SCADA</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(数据采集与监控)、</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HMI</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(人机界面)</a:t>
            </a:r>
          </a:p>
        </p:txBody>
      </p:sp>
      <p:sp>
        <p:nvSpPr>
          <p:cNvPr id="7" name="Freeform 3"/>
          <p:cNvSpPr/>
          <p:nvPr/>
        </p:nvSpPr>
        <p:spPr>
          <a:xfrm>
            <a:off x="7898074" y="3296771"/>
            <a:ext cx="2639098" cy="889635"/>
          </a:xfrm>
          <a:custGeom>
            <a:avLst/>
            <a:gdLst>
              <a:gd name="connsiteX0" fmla="*/ 0 w 1993900"/>
              <a:gd name="connsiteY0" fmla="*/ 889635 h 889635"/>
              <a:gd name="connsiteX1" fmla="*/ 1993900 w 1993900"/>
              <a:gd name="connsiteY1" fmla="*/ 889635 h 889635"/>
              <a:gd name="connsiteX2" fmla="*/ 1993900 w 1993900"/>
              <a:gd name="connsiteY2" fmla="*/ 0 h 889635"/>
              <a:gd name="connsiteX3" fmla="*/ 0 w 1993900"/>
              <a:gd name="connsiteY3" fmla="*/ 0 h 889635"/>
              <a:gd name="connsiteX4" fmla="*/ 0 w 1993900"/>
              <a:gd name="connsiteY4" fmla="*/ 889635 h 8896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93900" h="889635">
                <a:moveTo>
                  <a:pt x="0" y="889635"/>
                </a:moveTo>
                <a:lnTo>
                  <a:pt x="1993900" y="889635"/>
                </a:lnTo>
                <a:lnTo>
                  <a:pt x="1993900" y="0"/>
                </a:lnTo>
                <a:lnTo>
                  <a:pt x="0" y="0"/>
                </a:lnTo>
                <a:lnTo>
                  <a:pt x="0" y="889635"/>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提高设备利用率</a:t>
            </a:r>
          </a:p>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提高制造质量</a:t>
            </a:r>
          </a:p>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降低制造成本</a:t>
            </a:r>
          </a:p>
        </p:txBody>
      </p:sp>
      <p:sp>
        <p:nvSpPr>
          <p:cNvPr id="8" name="Freeform 3"/>
          <p:cNvSpPr/>
          <p:nvPr/>
        </p:nvSpPr>
        <p:spPr>
          <a:xfrm>
            <a:off x="7889184" y="4286737"/>
            <a:ext cx="2639097" cy="889635"/>
          </a:xfrm>
          <a:custGeom>
            <a:avLst/>
            <a:gdLst>
              <a:gd name="connsiteX0" fmla="*/ 0 w 1993899"/>
              <a:gd name="connsiteY0" fmla="*/ 889635 h 889635"/>
              <a:gd name="connsiteX1" fmla="*/ 1993899 w 1993899"/>
              <a:gd name="connsiteY1" fmla="*/ 889635 h 889635"/>
              <a:gd name="connsiteX2" fmla="*/ 1993899 w 1993899"/>
              <a:gd name="connsiteY2" fmla="*/ 0 h 889635"/>
              <a:gd name="connsiteX3" fmla="*/ 0 w 1993899"/>
              <a:gd name="connsiteY3" fmla="*/ 0 h 889635"/>
              <a:gd name="connsiteX4" fmla="*/ 0 w 1993899"/>
              <a:gd name="connsiteY4" fmla="*/ 889635 h 8896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93899" h="889635">
                <a:moveTo>
                  <a:pt x="0" y="889635"/>
                </a:moveTo>
                <a:lnTo>
                  <a:pt x="1993899" y="889635"/>
                </a:lnTo>
                <a:lnTo>
                  <a:pt x="1993899" y="0"/>
                </a:lnTo>
                <a:lnTo>
                  <a:pt x="0" y="0"/>
                </a:lnTo>
                <a:lnTo>
                  <a:pt x="0" y="889635"/>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提高管理水平</a:t>
            </a:r>
          </a:p>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提高物流效率</a:t>
            </a:r>
          </a:p>
          <a:p>
            <a:pPr marL="285750" marR="0" lvl="0" indent="-285750" algn="l" defTabSz="914400" rtl="0" eaLnBrk="1" fontAlgn="auto" latinLnBrk="0" hangingPunct="1">
              <a:lnSpc>
                <a:spcPts val="1900"/>
              </a:lnSpc>
              <a:spcBef>
                <a:spcPts val="0"/>
              </a:spcBef>
              <a:spcAft>
                <a:spcPts val="0"/>
              </a:spcAft>
              <a:buClrTx/>
              <a:buSzTx/>
              <a:buFont typeface="Arial" panose="020B0604020202020204" pitchFamily="34" charset="0"/>
              <a:buChar char="•"/>
              <a:tabLst>
                <a:tab pos="101600" algn="l"/>
                <a:tab pos="114300" algn="l"/>
                <a:tab pos="215900" algn="l"/>
              </a:tabLst>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提升信息流效率</a:t>
            </a:r>
          </a:p>
        </p:txBody>
      </p:sp>
      <p:sp>
        <p:nvSpPr>
          <p:cNvPr id="10" name="Freeform 3"/>
          <p:cNvSpPr/>
          <p:nvPr/>
        </p:nvSpPr>
        <p:spPr>
          <a:xfrm>
            <a:off x="4005524" y="4293722"/>
            <a:ext cx="3763644" cy="895350"/>
          </a:xfrm>
          <a:custGeom>
            <a:avLst/>
            <a:gdLst>
              <a:gd name="connsiteX0" fmla="*/ 0 w 3763644"/>
              <a:gd name="connsiteY0" fmla="*/ 895350 h 895350"/>
              <a:gd name="connsiteX1" fmla="*/ 3763644 w 3763644"/>
              <a:gd name="connsiteY1" fmla="*/ 895350 h 895350"/>
              <a:gd name="connsiteX2" fmla="*/ 3763644 w 3763644"/>
              <a:gd name="connsiteY2" fmla="*/ 0 h 895350"/>
              <a:gd name="connsiteX3" fmla="*/ 0 w 3763644"/>
              <a:gd name="connsiteY3" fmla="*/ 0 h 895350"/>
              <a:gd name="connsiteX4" fmla="*/ 0 w 3763644"/>
              <a:gd name="connsiteY4" fmla="*/ 895350 h 8953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63644" h="895350">
                <a:moveTo>
                  <a:pt x="0" y="895350"/>
                </a:moveTo>
                <a:lnTo>
                  <a:pt x="3763644" y="895350"/>
                </a:lnTo>
                <a:lnTo>
                  <a:pt x="3763644" y="0"/>
                </a:lnTo>
                <a:lnTo>
                  <a:pt x="0" y="0"/>
                </a:lnTo>
                <a:lnTo>
                  <a:pt x="0" y="895350"/>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100"/>
              </a:lnSpc>
              <a:spcBef>
                <a:spcPts val="0"/>
              </a:spcBef>
              <a:spcAft>
                <a:spcPts val="0"/>
              </a:spcAft>
              <a:buClrTx/>
              <a:buSzTx/>
              <a:buFontTx/>
              <a:buNone/>
              <a:tabLst>
                <a:tab pos="25400" algn="l"/>
                <a:tab pos="50800" algn="l"/>
                <a:tab pos="63500" algn="l"/>
                <a:tab pos="76200" algn="l"/>
                <a:tab pos="139700" algn="l"/>
                <a:tab pos="203200" algn="l"/>
                <a:tab pos="228600" algn="l"/>
                <a:tab pos="457200" algn="l"/>
                <a:tab pos="1257300" algn="l"/>
                <a:tab pos="1295400" algn="l"/>
              </a:tabLst>
              <a:defRPr/>
            </a:pP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ERP</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(企业资源计划)、</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CRM</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(客户关系管理)、</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SCM</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(供应链管理)、</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HRM</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(人力资源管理)、</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EAM</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(企业资产管理)</a:t>
            </a:r>
          </a:p>
        </p:txBody>
      </p:sp>
      <p:sp>
        <p:nvSpPr>
          <p:cNvPr id="11" name="Freeform 3"/>
          <p:cNvSpPr/>
          <p:nvPr/>
        </p:nvSpPr>
        <p:spPr>
          <a:xfrm>
            <a:off x="1428047" y="4293087"/>
            <a:ext cx="2430792" cy="889635"/>
          </a:xfrm>
          <a:custGeom>
            <a:avLst/>
            <a:gdLst>
              <a:gd name="connsiteX0" fmla="*/ 0 w 1600200"/>
              <a:gd name="connsiteY0" fmla="*/ 889635 h 889635"/>
              <a:gd name="connsiteX1" fmla="*/ 1600200 w 1600200"/>
              <a:gd name="connsiteY1" fmla="*/ 889635 h 889635"/>
              <a:gd name="connsiteX2" fmla="*/ 1600200 w 1600200"/>
              <a:gd name="connsiteY2" fmla="*/ 0 h 889635"/>
              <a:gd name="connsiteX3" fmla="*/ 0 w 1600200"/>
              <a:gd name="connsiteY3" fmla="*/ 0 h 889635"/>
              <a:gd name="connsiteX4" fmla="*/ 0 w 1600200"/>
              <a:gd name="connsiteY4" fmla="*/ 889635 h 8896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00200" h="889635">
                <a:moveTo>
                  <a:pt x="0" y="889635"/>
                </a:moveTo>
                <a:lnTo>
                  <a:pt x="1600200" y="889635"/>
                </a:lnTo>
                <a:lnTo>
                  <a:pt x="1600200" y="0"/>
                </a:lnTo>
                <a:lnTo>
                  <a:pt x="0" y="0"/>
                </a:lnTo>
                <a:lnTo>
                  <a:pt x="0" y="889635"/>
                </a:lnTo>
              </a:path>
            </a:pathLst>
          </a:custGeom>
          <a:solidFill>
            <a:srgbClr val="DAE2F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2900"/>
              </a:lnSpc>
              <a:spcBef>
                <a:spcPts val="0"/>
              </a:spcBef>
              <a:spcAft>
                <a:spcPts val="0"/>
              </a:spcAft>
              <a:buClrTx/>
              <a:buSzTx/>
              <a:buFontTx/>
              <a:buNone/>
              <a:tabLst>
                <a:tab pos="63500" algn="l"/>
                <a:tab pos="76200" algn="l"/>
                <a:tab pos="190500" algn="l"/>
              </a:tabLst>
              <a:defRPr/>
            </a:pP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运营管理类</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
          <p:cNvSpPr txBox="1"/>
          <p:nvPr/>
        </p:nvSpPr>
        <p:spPr>
          <a:xfrm>
            <a:off x="2140650" y="6171565"/>
            <a:ext cx="3866443" cy="103875"/>
          </a:xfrm>
          <a:prstGeom prst="rect">
            <a:avLst/>
          </a:prstGeom>
          <a:noFill/>
        </p:spPr>
        <p:txBody>
          <a:bodyPr wrap="none" lIns="0" tIns="0" rIns="0" rtlCol="0">
            <a:spAutoFit/>
          </a:bodyPr>
          <a:lstStyle/>
          <a:p>
            <a:pPr marL="0" marR="0" lvl="0" indent="0" algn="l" defTabSz="914400" rtl="0" eaLnBrk="1" fontAlgn="auto" latinLnBrk="0" hangingPunct="1">
              <a:lnSpc>
                <a:spcPts val="1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94</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8</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5/</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05</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18</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0</a:t>
            </a:r>
          </a:p>
        </p:txBody>
      </p:sp>
      <p:sp>
        <p:nvSpPr>
          <p:cNvPr id="11" name="文本框 10"/>
          <p:cNvSpPr txBox="1"/>
          <p:nvPr/>
        </p:nvSpPr>
        <p:spPr>
          <a:xfrm>
            <a:off x="5372323" y="5821087"/>
            <a:ext cx="3530918"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5E666F"/>
                </a:solidFill>
                <a:effectLst/>
                <a:uLnTx/>
                <a:uFillTx/>
                <a:latin typeface="宋体" panose="02010600030101010101" pitchFamily="2" charset="-122"/>
                <a:ea typeface="宋体" panose="02010600030101010101" pitchFamily="2" charset="-122"/>
                <a:cs typeface="Times New Roman" panose="02020603050405020304" pitchFamily="18" charset="0"/>
              </a:rPr>
              <a:t>工业软件分类与全景图</a:t>
            </a:r>
          </a:p>
        </p:txBody>
      </p:sp>
      <p:sp>
        <p:nvSpPr>
          <p:cNvPr id="12" name="文本框 11"/>
          <p:cNvSpPr txBox="1"/>
          <p:nvPr/>
        </p:nvSpPr>
        <p:spPr>
          <a:xfrm>
            <a:off x="722257" y="1344914"/>
            <a:ext cx="3514117" cy="1323439"/>
          </a:xfrm>
          <a:prstGeom prst="rect">
            <a:avLst/>
          </a:prstGeom>
          <a:noFill/>
          <a:ln>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869106" y="1420197"/>
            <a:ext cx="1864737"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CAD CorelDraw</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p:cNvSpPr txBox="1"/>
          <p:nvPr/>
        </p:nvSpPr>
        <p:spPr>
          <a:xfrm>
            <a:off x="2786265" y="1429294"/>
            <a:ext cx="1319246"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设计绘图</a:t>
            </a:r>
          </a:p>
        </p:txBody>
      </p:sp>
      <p:sp>
        <p:nvSpPr>
          <p:cNvPr id="15" name="文本框 14"/>
          <p:cNvSpPr txBox="1"/>
          <p:nvPr/>
        </p:nvSpPr>
        <p:spPr>
          <a:xfrm>
            <a:off x="853888" y="1852559"/>
            <a:ext cx="1890623" cy="306705"/>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CAM CAE CAPP</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p:cNvSpPr txBox="1"/>
          <p:nvPr/>
        </p:nvSpPr>
        <p:spPr>
          <a:xfrm>
            <a:off x="845230" y="2277781"/>
            <a:ext cx="1888613"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PLM PDM</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2786265" y="1852559"/>
            <a:ext cx="1282515"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仿真测试</a:t>
            </a:r>
          </a:p>
        </p:txBody>
      </p:sp>
      <p:sp>
        <p:nvSpPr>
          <p:cNvPr id="18" name="文本框 17"/>
          <p:cNvSpPr txBox="1"/>
          <p:nvPr/>
        </p:nvSpPr>
        <p:spPr>
          <a:xfrm>
            <a:off x="2786265" y="2295418"/>
            <a:ext cx="130086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产品数据</a:t>
            </a:r>
          </a:p>
        </p:txBody>
      </p:sp>
      <p:sp>
        <p:nvSpPr>
          <p:cNvPr id="19" name="文本框 18"/>
          <p:cNvSpPr txBox="1"/>
          <p:nvPr/>
        </p:nvSpPr>
        <p:spPr>
          <a:xfrm>
            <a:off x="4447674" y="1747952"/>
            <a:ext cx="1467600" cy="338554"/>
          </a:xfrm>
          <a:prstGeom prst="rect">
            <a:avLst/>
          </a:prstGeom>
          <a:solidFill>
            <a:schemeClr val="accent1">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研发设计软件</a:t>
            </a:r>
          </a:p>
        </p:txBody>
      </p:sp>
      <p:sp>
        <p:nvSpPr>
          <p:cNvPr id="20" name="任意多边形: 形状 22"/>
          <p:cNvSpPr/>
          <p:nvPr/>
        </p:nvSpPr>
        <p:spPr>
          <a:xfrm>
            <a:off x="4113131" y="1553264"/>
            <a:ext cx="351945" cy="282224"/>
          </a:xfrm>
          <a:custGeom>
            <a:avLst/>
            <a:gdLst>
              <a:gd name="connsiteX0" fmla="*/ 0 w 365760"/>
              <a:gd name="connsiteY0" fmla="*/ 4094 h 282224"/>
              <a:gd name="connsiteX1" fmla="*/ 266700 w 365760"/>
              <a:gd name="connsiteY1" fmla="*/ 38384 h 282224"/>
              <a:gd name="connsiteX2" fmla="*/ 365760 w 365760"/>
              <a:gd name="connsiteY2" fmla="*/ 282224 h 282224"/>
            </a:gdLst>
            <a:ahLst/>
            <a:cxnLst>
              <a:cxn ang="0">
                <a:pos x="connsiteX0" y="connsiteY0"/>
              </a:cxn>
              <a:cxn ang="0">
                <a:pos x="connsiteX1" y="connsiteY1"/>
              </a:cxn>
              <a:cxn ang="0">
                <a:pos x="connsiteX2" y="connsiteY2"/>
              </a:cxn>
            </a:cxnLst>
            <a:rect l="l" t="t" r="r" b="b"/>
            <a:pathLst>
              <a:path w="365760" h="282224">
                <a:moveTo>
                  <a:pt x="0" y="4094"/>
                </a:moveTo>
                <a:cubicBezTo>
                  <a:pt x="102870" y="-1939"/>
                  <a:pt x="205740" y="-7971"/>
                  <a:pt x="266700" y="38384"/>
                </a:cubicBezTo>
                <a:cubicBezTo>
                  <a:pt x="327660" y="84739"/>
                  <a:pt x="346710" y="183481"/>
                  <a:pt x="365760" y="2822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任意多边形: 形状 23"/>
          <p:cNvSpPr/>
          <p:nvPr/>
        </p:nvSpPr>
        <p:spPr>
          <a:xfrm>
            <a:off x="4072647" y="1839298"/>
            <a:ext cx="392430" cy="303933"/>
          </a:xfrm>
          <a:custGeom>
            <a:avLst/>
            <a:gdLst>
              <a:gd name="connsiteX0" fmla="*/ 0 w 392430"/>
              <a:gd name="connsiteY0" fmla="*/ 80010 h 147445"/>
              <a:gd name="connsiteX1" fmla="*/ 240030 w 392430"/>
              <a:gd name="connsiteY1" fmla="*/ 144780 h 147445"/>
              <a:gd name="connsiteX2" fmla="*/ 392430 w 392430"/>
              <a:gd name="connsiteY2" fmla="*/ 0 h 147445"/>
            </a:gdLst>
            <a:ahLst/>
            <a:cxnLst>
              <a:cxn ang="0">
                <a:pos x="connsiteX0" y="connsiteY0"/>
              </a:cxn>
              <a:cxn ang="0">
                <a:pos x="connsiteX1" y="connsiteY1"/>
              </a:cxn>
              <a:cxn ang="0">
                <a:pos x="connsiteX2" y="connsiteY2"/>
              </a:cxn>
            </a:cxnLst>
            <a:rect l="l" t="t" r="r" b="b"/>
            <a:pathLst>
              <a:path w="392430" h="147445">
                <a:moveTo>
                  <a:pt x="0" y="80010"/>
                </a:moveTo>
                <a:cubicBezTo>
                  <a:pt x="87312" y="119062"/>
                  <a:pt x="174625" y="158115"/>
                  <a:pt x="240030" y="144780"/>
                </a:cubicBezTo>
                <a:cubicBezTo>
                  <a:pt x="305435" y="131445"/>
                  <a:pt x="364490" y="20320"/>
                  <a:pt x="39243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任意多边形: 形状 24"/>
          <p:cNvSpPr/>
          <p:nvPr/>
        </p:nvSpPr>
        <p:spPr>
          <a:xfrm>
            <a:off x="4084077" y="1843107"/>
            <a:ext cx="373380" cy="662665"/>
          </a:xfrm>
          <a:custGeom>
            <a:avLst/>
            <a:gdLst>
              <a:gd name="connsiteX0" fmla="*/ 0 w 373380"/>
              <a:gd name="connsiteY0" fmla="*/ 384810 h 391334"/>
              <a:gd name="connsiteX1" fmla="*/ 308610 w 373380"/>
              <a:gd name="connsiteY1" fmla="*/ 339090 h 391334"/>
              <a:gd name="connsiteX2" fmla="*/ 373380 w 373380"/>
              <a:gd name="connsiteY2" fmla="*/ 0 h 391334"/>
            </a:gdLst>
            <a:ahLst/>
            <a:cxnLst>
              <a:cxn ang="0">
                <a:pos x="connsiteX0" y="connsiteY0"/>
              </a:cxn>
              <a:cxn ang="0">
                <a:pos x="connsiteX1" y="connsiteY1"/>
              </a:cxn>
              <a:cxn ang="0">
                <a:pos x="connsiteX2" y="connsiteY2"/>
              </a:cxn>
            </a:cxnLst>
            <a:rect l="l" t="t" r="r" b="b"/>
            <a:pathLst>
              <a:path w="373380" h="391334">
                <a:moveTo>
                  <a:pt x="0" y="384810"/>
                </a:moveTo>
                <a:cubicBezTo>
                  <a:pt x="123190" y="394017"/>
                  <a:pt x="246380" y="403225"/>
                  <a:pt x="308610" y="339090"/>
                </a:cubicBezTo>
                <a:cubicBezTo>
                  <a:pt x="370840" y="274955"/>
                  <a:pt x="372110" y="137477"/>
                  <a:pt x="37338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组合 22"/>
          <p:cNvGrpSpPr/>
          <p:nvPr/>
        </p:nvGrpSpPr>
        <p:grpSpPr>
          <a:xfrm>
            <a:off x="5945837" y="1812423"/>
            <a:ext cx="820337" cy="181308"/>
            <a:chOff x="5029200" y="1269675"/>
            <a:chExt cx="698500" cy="147644"/>
          </a:xfrm>
        </p:grpSpPr>
        <p:sp>
          <p:nvSpPr>
            <p:cNvPr id="24" name="箭头: 右 28"/>
            <p:cNvSpPr/>
            <p:nvPr/>
          </p:nvSpPr>
          <p:spPr>
            <a:xfrm>
              <a:off x="5029200" y="1371600"/>
              <a:ext cx="698500" cy="45719"/>
            </a:xfrm>
            <a:prstGeom prst="rightArrow">
              <a:avLst>
                <a:gd name="adj1" fmla="val 50000"/>
                <a:gd name="adj2" fmla="val 20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箭头: 右 29"/>
            <p:cNvSpPr/>
            <p:nvPr/>
          </p:nvSpPr>
          <p:spPr>
            <a:xfrm rot="10800000">
              <a:off x="5029200" y="1269675"/>
              <a:ext cx="698500" cy="45719"/>
            </a:xfrm>
            <a:prstGeom prst="rightArrow">
              <a:avLst>
                <a:gd name="adj1" fmla="val 50000"/>
                <a:gd name="adj2" fmla="val 20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6" name="文本框 25"/>
          <p:cNvSpPr txBox="1"/>
          <p:nvPr/>
        </p:nvSpPr>
        <p:spPr>
          <a:xfrm>
            <a:off x="5924475" y="1464094"/>
            <a:ext cx="102311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数据反馈</a:t>
            </a:r>
          </a:p>
        </p:txBody>
      </p:sp>
      <p:sp>
        <p:nvSpPr>
          <p:cNvPr id="27" name="文本框 26"/>
          <p:cNvSpPr txBox="1"/>
          <p:nvPr/>
        </p:nvSpPr>
        <p:spPr>
          <a:xfrm>
            <a:off x="5957188" y="2016273"/>
            <a:ext cx="12832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流程设计</a:t>
            </a:r>
          </a:p>
        </p:txBody>
      </p:sp>
      <p:sp>
        <p:nvSpPr>
          <p:cNvPr id="28" name="文本框 27"/>
          <p:cNvSpPr txBox="1"/>
          <p:nvPr/>
        </p:nvSpPr>
        <p:spPr>
          <a:xfrm>
            <a:off x="6849008" y="1745133"/>
            <a:ext cx="1512702" cy="338554"/>
          </a:xfrm>
          <a:prstGeom prst="rect">
            <a:avLst/>
          </a:prstGeom>
          <a:solidFill>
            <a:schemeClr val="accent1">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生产控制软件</a:t>
            </a:r>
          </a:p>
        </p:txBody>
      </p:sp>
      <p:sp>
        <p:nvSpPr>
          <p:cNvPr id="29" name="文本框 28"/>
          <p:cNvSpPr txBox="1"/>
          <p:nvPr/>
        </p:nvSpPr>
        <p:spPr>
          <a:xfrm>
            <a:off x="8640554" y="1238325"/>
            <a:ext cx="2701157" cy="1569660"/>
          </a:xfrm>
          <a:prstGeom prst="rect">
            <a:avLst/>
          </a:prstGeom>
          <a:noFill/>
          <a:ln>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p:cNvSpPr txBox="1"/>
          <p:nvPr/>
        </p:nvSpPr>
        <p:spPr>
          <a:xfrm>
            <a:off x="8746520" y="1425621"/>
            <a:ext cx="1180509" cy="307777"/>
          </a:xfrm>
          <a:prstGeom prst="rect">
            <a:avLst/>
          </a:prstGeom>
          <a:solidFill>
            <a:srgbClr val="4D89BF"/>
          </a:solidFill>
        </p:spPr>
        <p:txBody>
          <a:bodyPr wrap="square" spcCol="36000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现场控制</a:t>
            </a:r>
          </a:p>
        </p:txBody>
      </p:sp>
      <p:sp>
        <p:nvSpPr>
          <p:cNvPr id="31" name="文本框 30"/>
          <p:cNvSpPr txBox="1"/>
          <p:nvPr/>
        </p:nvSpPr>
        <p:spPr>
          <a:xfrm>
            <a:off x="8743726" y="1878582"/>
            <a:ext cx="1180509" cy="307777"/>
          </a:xfrm>
          <a:prstGeom prst="rect">
            <a:avLst/>
          </a:prstGeom>
          <a:solidFill>
            <a:srgbClr val="4D89BF"/>
          </a:solidFill>
        </p:spPr>
        <p:txBody>
          <a:bodyPr wrap="square" spcCol="36000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流程管理</a:t>
            </a:r>
          </a:p>
        </p:txBody>
      </p:sp>
      <p:sp>
        <p:nvSpPr>
          <p:cNvPr id="32" name="文本框 31"/>
          <p:cNvSpPr txBox="1"/>
          <p:nvPr/>
        </p:nvSpPr>
        <p:spPr>
          <a:xfrm>
            <a:off x="8742710" y="2315263"/>
            <a:ext cx="1180509" cy="307777"/>
          </a:xfrm>
          <a:prstGeom prst="rect">
            <a:avLst/>
          </a:prstGeom>
          <a:solidFill>
            <a:srgbClr val="4D89BF"/>
          </a:solidFill>
        </p:spPr>
        <p:txBody>
          <a:bodyPr wrap="square" spcCol="36000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能效管理</a:t>
            </a:r>
          </a:p>
        </p:txBody>
      </p:sp>
      <p:sp>
        <p:nvSpPr>
          <p:cNvPr id="33" name="文本框 32"/>
          <p:cNvSpPr txBox="1"/>
          <p:nvPr/>
        </p:nvSpPr>
        <p:spPr>
          <a:xfrm>
            <a:off x="10002713" y="1407364"/>
            <a:ext cx="1221768" cy="307777"/>
          </a:xfrm>
          <a:prstGeom prst="rect">
            <a:avLst/>
          </a:prstGeom>
          <a:solidFill>
            <a:schemeClr val="accent1">
              <a:lumMod val="40000"/>
              <a:lumOff val="60000"/>
            </a:schemeClr>
          </a:solidFill>
        </p:spPr>
        <p:txBody>
          <a:bodyPr wrap="square" spcCol="36000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DCS SCADA</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p:cNvSpPr txBox="1"/>
          <p:nvPr/>
        </p:nvSpPr>
        <p:spPr>
          <a:xfrm>
            <a:off x="9997286" y="1873444"/>
            <a:ext cx="1221768" cy="307777"/>
          </a:xfrm>
          <a:prstGeom prst="rect">
            <a:avLst/>
          </a:prstGeom>
          <a:solidFill>
            <a:schemeClr val="accent1">
              <a:lumMod val="40000"/>
              <a:lumOff val="60000"/>
            </a:schemeClr>
          </a:solidFill>
        </p:spPr>
        <p:txBody>
          <a:bodyPr wrap="square" spcCol="36000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MES</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p:cNvSpPr txBox="1"/>
          <p:nvPr/>
        </p:nvSpPr>
        <p:spPr>
          <a:xfrm>
            <a:off x="9986711" y="2295418"/>
            <a:ext cx="1221768" cy="307777"/>
          </a:xfrm>
          <a:prstGeom prst="rect">
            <a:avLst/>
          </a:prstGeom>
          <a:solidFill>
            <a:schemeClr val="accent1">
              <a:lumMod val="40000"/>
              <a:lumOff val="60000"/>
            </a:schemeClr>
          </a:solidFill>
        </p:spPr>
        <p:txBody>
          <a:bodyPr wrap="square" spcCol="36000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EMS</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40"/>
          <p:cNvSpPr/>
          <p:nvPr/>
        </p:nvSpPr>
        <p:spPr>
          <a:xfrm>
            <a:off x="8357900" y="1596395"/>
            <a:ext cx="396240" cy="282230"/>
          </a:xfrm>
          <a:custGeom>
            <a:avLst/>
            <a:gdLst>
              <a:gd name="connsiteX0" fmla="*/ 0 w 396240"/>
              <a:gd name="connsiteY0" fmla="*/ 282230 h 282230"/>
              <a:gd name="connsiteX1" fmla="*/ 144780 w 396240"/>
              <a:gd name="connsiteY1" fmla="*/ 34580 h 282230"/>
              <a:gd name="connsiteX2" fmla="*/ 396240 w 396240"/>
              <a:gd name="connsiteY2" fmla="*/ 7910 h 282230"/>
            </a:gdLst>
            <a:ahLst/>
            <a:cxnLst>
              <a:cxn ang="0">
                <a:pos x="connsiteX0" y="connsiteY0"/>
              </a:cxn>
              <a:cxn ang="0">
                <a:pos x="connsiteX1" y="connsiteY1"/>
              </a:cxn>
              <a:cxn ang="0">
                <a:pos x="connsiteX2" y="connsiteY2"/>
              </a:cxn>
            </a:cxnLst>
            <a:rect l="l" t="t" r="r" b="b"/>
            <a:pathLst>
              <a:path w="396240" h="282230">
                <a:moveTo>
                  <a:pt x="0" y="282230"/>
                </a:moveTo>
                <a:cubicBezTo>
                  <a:pt x="39370" y="181265"/>
                  <a:pt x="78740" y="80300"/>
                  <a:pt x="144780" y="34580"/>
                </a:cubicBezTo>
                <a:cubicBezTo>
                  <a:pt x="210820" y="-11140"/>
                  <a:pt x="303530" y="-1615"/>
                  <a:pt x="396240" y="79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形状 41"/>
          <p:cNvSpPr/>
          <p:nvPr/>
        </p:nvSpPr>
        <p:spPr>
          <a:xfrm>
            <a:off x="8369330" y="1863384"/>
            <a:ext cx="377190" cy="260315"/>
          </a:xfrm>
          <a:custGeom>
            <a:avLst/>
            <a:gdLst>
              <a:gd name="connsiteX0" fmla="*/ 0 w 377190"/>
              <a:gd name="connsiteY0" fmla="*/ 0 h 139142"/>
              <a:gd name="connsiteX1" fmla="*/ 175260 w 377190"/>
              <a:gd name="connsiteY1" fmla="*/ 125730 h 139142"/>
              <a:gd name="connsiteX2" fmla="*/ 377190 w 377190"/>
              <a:gd name="connsiteY2" fmla="*/ 129540 h 139142"/>
            </a:gdLst>
            <a:ahLst/>
            <a:cxnLst>
              <a:cxn ang="0">
                <a:pos x="connsiteX0" y="connsiteY0"/>
              </a:cxn>
              <a:cxn ang="0">
                <a:pos x="connsiteX1" y="connsiteY1"/>
              </a:cxn>
              <a:cxn ang="0">
                <a:pos x="connsiteX2" y="connsiteY2"/>
              </a:cxn>
            </a:cxnLst>
            <a:rect l="l" t="t" r="r" b="b"/>
            <a:pathLst>
              <a:path w="377190" h="139142">
                <a:moveTo>
                  <a:pt x="0" y="0"/>
                </a:moveTo>
                <a:cubicBezTo>
                  <a:pt x="56197" y="52070"/>
                  <a:pt x="112395" y="104140"/>
                  <a:pt x="175260" y="125730"/>
                </a:cubicBezTo>
                <a:cubicBezTo>
                  <a:pt x="238125" y="147320"/>
                  <a:pt x="307657" y="138430"/>
                  <a:pt x="377190" y="1295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任意多边形: 形状 42"/>
          <p:cNvSpPr/>
          <p:nvPr/>
        </p:nvSpPr>
        <p:spPr>
          <a:xfrm>
            <a:off x="8357900" y="1878624"/>
            <a:ext cx="384810" cy="593711"/>
          </a:xfrm>
          <a:custGeom>
            <a:avLst/>
            <a:gdLst>
              <a:gd name="connsiteX0" fmla="*/ 0 w 384810"/>
              <a:gd name="connsiteY0" fmla="*/ 0 h 445770"/>
              <a:gd name="connsiteX1" fmla="*/ 129540 w 384810"/>
              <a:gd name="connsiteY1" fmla="*/ 358140 h 445770"/>
              <a:gd name="connsiteX2" fmla="*/ 384810 w 384810"/>
              <a:gd name="connsiteY2" fmla="*/ 445770 h 445770"/>
            </a:gdLst>
            <a:ahLst/>
            <a:cxnLst>
              <a:cxn ang="0">
                <a:pos x="connsiteX0" y="connsiteY0"/>
              </a:cxn>
              <a:cxn ang="0">
                <a:pos x="connsiteX1" y="connsiteY1"/>
              </a:cxn>
              <a:cxn ang="0">
                <a:pos x="connsiteX2" y="connsiteY2"/>
              </a:cxn>
            </a:cxnLst>
            <a:rect l="l" t="t" r="r" b="b"/>
            <a:pathLst>
              <a:path w="384810" h="445770">
                <a:moveTo>
                  <a:pt x="0" y="0"/>
                </a:moveTo>
                <a:cubicBezTo>
                  <a:pt x="32702" y="141922"/>
                  <a:pt x="65405" y="283845"/>
                  <a:pt x="129540" y="358140"/>
                </a:cubicBezTo>
                <a:cubicBezTo>
                  <a:pt x="193675" y="432435"/>
                  <a:pt x="289242" y="439102"/>
                  <a:pt x="384810" y="44577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文本框 38"/>
          <p:cNvSpPr txBox="1"/>
          <p:nvPr/>
        </p:nvSpPr>
        <p:spPr>
          <a:xfrm>
            <a:off x="668108" y="2745443"/>
            <a:ext cx="3424528" cy="3293209"/>
          </a:xfrm>
          <a:prstGeom prst="rect">
            <a:avLst/>
          </a:prstGeom>
          <a:noFill/>
          <a:ln>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39"/>
          <p:cNvSpPr txBox="1"/>
          <p:nvPr/>
        </p:nvSpPr>
        <p:spPr>
          <a:xfrm>
            <a:off x="845230" y="2741533"/>
            <a:ext cx="1504800"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ERP</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文本框 40"/>
          <p:cNvSpPr txBox="1"/>
          <p:nvPr/>
        </p:nvSpPr>
        <p:spPr>
          <a:xfrm>
            <a:off x="837130" y="5690358"/>
            <a:ext cx="1504800"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OA</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文本框 41"/>
          <p:cNvSpPr txBox="1"/>
          <p:nvPr/>
        </p:nvSpPr>
        <p:spPr>
          <a:xfrm>
            <a:off x="837130" y="5263224"/>
            <a:ext cx="1504800"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BI</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2"/>
          <p:cNvSpPr txBox="1"/>
          <p:nvPr/>
        </p:nvSpPr>
        <p:spPr>
          <a:xfrm>
            <a:off x="845230" y="4824820"/>
            <a:ext cx="1504800"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SCM</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文本框 43"/>
          <p:cNvSpPr txBox="1"/>
          <p:nvPr/>
        </p:nvSpPr>
        <p:spPr>
          <a:xfrm>
            <a:off x="845230" y="3148066"/>
            <a:ext cx="1504800"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FM</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文本框 44"/>
          <p:cNvSpPr txBox="1"/>
          <p:nvPr/>
        </p:nvSpPr>
        <p:spPr>
          <a:xfrm>
            <a:off x="837130" y="4420013"/>
            <a:ext cx="1504800"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CRM</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文本框 45"/>
          <p:cNvSpPr txBox="1"/>
          <p:nvPr/>
        </p:nvSpPr>
        <p:spPr>
          <a:xfrm>
            <a:off x="832575" y="3989265"/>
            <a:ext cx="1504800"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EAM</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文本框 46"/>
          <p:cNvSpPr txBox="1"/>
          <p:nvPr/>
        </p:nvSpPr>
        <p:spPr>
          <a:xfrm>
            <a:off x="837130" y="3560331"/>
            <a:ext cx="1504800" cy="307777"/>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HRM HCM</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文本框 47"/>
          <p:cNvSpPr txBox="1"/>
          <p:nvPr/>
        </p:nvSpPr>
        <p:spPr>
          <a:xfrm>
            <a:off x="2435121" y="5703227"/>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办公协同</a:t>
            </a:r>
          </a:p>
        </p:txBody>
      </p:sp>
      <p:sp>
        <p:nvSpPr>
          <p:cNvPr id="49" name="文本框 48"/>
          <p:cNvSpPr txBox="1"/>
          <p:nvPr/>
        </p:nvSpPr>
        <p:spPr>
          <a:xfrm>
            <a:off x="2437056" y="5224550"/>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商业智能</a:t>
            </a:r>
          </a:p>
        </p:txBody>
      </p:sp>
      <p:sp>
        <p:nvSpPr>
          <p:cNvPr id="50" name="文本框 49"/>
          <p:cNvSpPr txBox="1"/>
          <p:nvPr/>
        </p:nvSpPr>
        <p:spPr>
          <a:xfrm>
            <a:off x="2437056" y="4818454"/>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供应链管理</a:t>
            </a:r>
          </a:p>
        </p:txBody>
      </p:sp>
      <p:sp>
        <p:nvSpPr>
          <p:cNvPr id="51" name="文本框 50"/>
          <p:cNvSpPr txBox="1"/>
          <p:nvPr/>
        </p:nvSpPr>
        <p:spPr>
          <a:xfrm>
            <a:off x="2428920" y="4406614"/>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营销管理</a:t>
            </a:r>
          </a:p>
        </p:txBody>
      </p:sp>
      <p:sp>
        <p:nvSpPr>
          <p:cNvPr id="52" name="文本框 51"/>
          <p:cNvSpPr txBox="1"/>
          <p:nvPr/>
        </p:nvSpPr>
        <p:spPr>
          <a:xfrm>
            <a:off x="2428920" y="3990330"/>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资产管理</a:t>
            </a:r>
          </a:p>
        </p:txBody>
      </p:sp>
      <p:sp>
        <p:nvSpPr>
          <p:cNvPr id="53" name="文本框 52"/>
          <p:cNvSpPr txBox="1"/>
          <p:nvPr/>
        </p:nvSpPr>
        <p:spPr>
          <a:xfrm>
            <a:off x="2428920" y="3547757"/>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人力资源管理</a:t>
            </a:r>
          </a:p>
        </p:txBody>
      </p:sp>
      <p:sp>
        <p:nvSpPr>
          <p:cNvPr id="54" name="文本框 53"/>
          <p:cNvSpPr txBox="1"/>
          <p:nvPr/>
        </p:nvSpPr>
        <p:spPr>
          <a:xfrm>
            <a:off x="2428920" y="3134066"/>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财务管理</a:t>
            </a:r>
          </a:p>
        </p:txBody>
      </p:sp>
      <p:sp>
        <p:nvSpPr>
          <p:cNvPr id="55" name="文本框 54"/>
          <p:cNvSpPr txBox="1"/>
          <p:nvPr/>
        </p:nvSpPr>
        <p:spPr>
          <a:xfrm>
            <a:off x="2418378" y="2738087"/>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企业资源管理</a:t>
            </a:r>
          </a:p>
        </p:txBody>
      </p:sp>
      <p:sp>
        <p:nvSpPr>
          <p:cNvPr id="56" name="文本框 55"/>
          <p:cNvSpPr txBox="1"/>
          <p:nvPr/>
        </p:nvSpPr>
        <p:spPr>
          <a:xfrm>
            <a:off x="4489396" y="3878297"/>
            <a:ext cx="1483032" cy="337185"/>
          </a:xfrm>
          <a:prstGeom prst="rect">
            <a:avLst/>
          </a:prstGeom>
          <a:solidFill>
            <a:schemeClr val="accent1">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运营管理软件</a:t>
            </a:r>
          </a:p>
        </p:txBody>
      </p:sp>
      <p:grpSp>
        <p:nvGrpSpPr>
          <p:cNvPr id="57" name="组合 56"/>
          <p:cNvGrpSpPr/>
          <p:nvPr/>
        </p:nvGrpSpPr>
        <p:grpSpPr>
          <a:xfrm>
            <a:off x="6057780" y="4000631"/>
            <a:ext cx="783463" cy="162314"/>
            <a:chOff x="5029200" y="1269675"/>
            <a:chExt cx="698500" cy="147644"/>
          </a:xfrm>
        </p:grpSpPr>
        <p:sp>
          <p:nvSpPr>
            <p:cNvPr id="58" name="箭头: 右 62"/>
            <p:cNvSpPr/>
            <p:nvPr/>
          </p:nvSpPr>
          <p:spPr>
            <a:xfrm>
              <a:off x="5029200" y="1371600"/>
              <a:ext cx="698500" cy="45719"/>
            </a:xfrm>
            <a:prstGeom prst="rightArrow">
              <a:avLst>
                <a:gd name="adj1" fmla="val 50000"/>
                <a:gd name="adj2" fmla="val 20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箭头: 右 63"/>
            <p:cNvSpPr/>
            <p:nvPr/>
          </p:nvSpPr>
          <p:spPr>
            <a:xfrm rot="10800000">
              <a:off x="5029200" y="1269675"/>
              <a:ext cx="698500" cy="45719"/>
            </a:xfrm>
            <a:prstGeom prst="rightArrow">
              <a:avLst>
                <a:gd name="adj1" fmla="val 50000"/>
                <a:gd name="adj2" fmla="val 20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0" name="文本框 59"/>
          <p:cNvSpPr txBox="1"/>
          <p:nvPr/>
        </p:nvSpPr>
        <p:spPr>
          <a:xfrm>
            <a:off x="5965525" y="3618782"/>
            <a:ext cx="11590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数据反馈</a:t>
            </a:r>
          </a:p>
        </p:txBody>
      </p:sp>
      <p:sp>
        <p:nvSpPr>
          <p:cNvPr id="61" name="文本框 60"/>
          <p:cNvSpPr txBox="1"/>
          <p:nvPr/>
        </p:nvSpPr>
        <p:spPr>
          <a:xfrm>
            <a:off x="5953435" y="4211142"/>
            <a:ext cx="10128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管理指令</a:t>
            </a:r>
          </a:p>
        </p:txBody>
      </p:sp>
      <p:sp>
        <p:nvSpPr>
          <p:cNvPr id="62" name="文本框 61"/>
          <p:cNvSpPr txBox="1"/>
          <p:nvPr/>
        </p:nvSpPr>
        <p:spPr>
          <a:xfrm>
            <a:off x="6929266" y="3856376"/>
            <a:ext cx="1410346" cy="338554"/>
          </a:xfrm>
          <a:prstGeom prst="rect">
            <a:avLst/>
          </a:prstGeom>
          <a:solidFill>
            <a:schemeClr val="accent1">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嵌入式软件</a:t>
            </a:r>
          </a:p>
        </p:txBody>
      </p:sp>
      <p:sp>
        <p:nvSpPr>
          <p:cNvPr id="63" name="文本框 62"/>
          <p:cNvSpPr txBox="1"/>
          <p:nvPr/>
        </p:nvSpPr>
        <p:spPr>
          <a:xfrm>
            <a:off x="8642172" y="3286383"/>
            <a:ext cx="2078698" cy="2308324"/>
          </a:xfrm>
          <a:prstGeom prst="rect">
            <a:avLst/>
          </a:prstGeom>
          <a:noFill/>
          <a:ln>
            <a:solidFill>
              <a:schemeClr val="accent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文本框 63"/>
          <p:cNvSpPr txBox="1"/>
          <p:nvPr/>
        </p:nvSpPr>
        <p:spPr>
          <a:xfrm>
            <a:off x="8756426" y="5143202"/>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数控系统</a:t>
            </a:r>
          </a:p>
        </p:txBody>
      </p:sp>
      <p:sp>
        <p:nvSpPr>
          <p:cNvPr id="65" name="文本框 64"/>
          <p:cNvSpPr txBox="1"/>
          <p:nvPr/>
        </p:nvSpPr>
        <p:spPr>
          <a:xfrm>
            <a:off x="8758712" y="4712937"/>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安防电子</a:t>
            </a:r>
          </a:p>
        </p:txBody>
      </p:sp>
      <p:sp>
        <p:nvSpPr>
          <p:cNvPr id="66" name="文本框 65"/>
          <p:cNvSpPr txBox="1"/>
          <p:nvPr/>
        </p:nvSpPr>
        <p:spPr>
          <a:xfrm>
            <a:off x="8758712" y="4269545"/>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汽车电子</a:t>
            </a:r>
          </a:p>
        </p:txBody>
      </p:sp>
      <p:sp>
        <p:nvSpPr>
          <p:cNvPr id="67" name="文本框 66"/>
          <p:cNvSpPr txBox="1"/>
          <p:nvPr/>
        </p:nvSpPr>
        <p:spPr>
          <a:xfrm>
            <a:off x="8774714" y="3832150"/>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能源电子</a:t>
            </a:r>
          </a:p>
        </p:txBody>
      </p:sp>
      <p:sp>
        <p:nvSpPr>
          <p:cNvPr id="68" name="文本框 67"/>
          <p:cNvSpPr txBox="1"/>
          <p:nvPr/>
        </p:nvSpPr>
        <p:spPr>
          <a:xfrm>
            <a:off x="8758712" y="3397922"/>
            <a:ext cx="1620000" cy="307777"/>
          </a:xfrm>
          <a:prstGeom prst="rect">
            <a:avLst/>
          </a:prstGeom>
          <a:solidFill>
            <a:srgbClr val="4D89B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工业通信</a:t>
            </a:r>
          </a:p>
        </p:txBody>
      </p:sp>
      <p:sp>
        <p:nvSpPr>
          <p:cNvPr id="69" name="任意多边形: 形状 73"/>
          <p:cNvSpPr/>
          <p:nvPr/>
        </p:nvSpPr>
        <p:spPr>
          <a:xfrm>
            <a:off x="4041426" y="2989428"/>
            <a:ext cx="431271" cy="1027666"/>
          </a:xfrm>
          <a:custGeom>
            <a:avLst/>
            <a:gdLst>
              <a:gd name="connsiteX0" fmla="*/ 414528 w 414528"/>
              <a:gd name="connsiteY0" fmla="*/ 1048512 h 1048512"/>
              <a:gd name="connsiteX1" fmla="*/ 329184 w 414528"/>
              <a:gd name="connsiteY1" fmla="*/ 323088 h 1048512"/>
              <a:gd name="connsiteX2" fmla="*/ 0 w 414528"/>
              <a:gd name="connsiteY2" fmla="*/ 0 h 1048512"/>
            </a:gdLst>
            <a:ahLst/>
            <a:cxnLst>
              <a:cxn ang="0">
                <a:pos x="connsiteX0" y="connsiteY0"/>
              </a:cxn>
              <a:cxn ang="0">
                <a:pos x="connsiteX1" y="connsiteY1"/>
              </a:cxn>
              <a:cxn ang="0">
                <a:pos x="connsiteX2" y="connsiteY2"/>
              </a:cxn>
            </a:cxnLst>
            <a:rect l="l" t="t" r="r" b="b"/>
            <a:pathLst>
              <a:path w="414528" h="1048512">
                <a:moveTo>
                  <a:pt x="414528" y="1048512"/>
                </a:moveTo>
                <a:cubicBezTo>
                  <a:pt x="406400" y="773176"/>
                  <a:pt x="398272" y="497840"/>
                  <a:pt x="329184" y="323088"/>
                </a:cubicBezTo>
                <a:cubicBezTo>
                  <a:pt x="260096" y="148336"/>
                  <a:pt x="49784" y="64008"/>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任意多边形: 形状 74"/>
          <p:cNvSpPr/>
          <p:nvPr/>
        </p:nvSpPr>
        <p:spPr>
          <a:xfrm>
            <a:off x="4026186" y="3312234"/>
            <a:ext cx="443463" cy="698763"/>
          </a:xfrm>
          <a:custGeom>
            <a:avLst/>
            <a:gdLst>
              <a:gd name="connsiteX0" fmla="*/ 401377 w 401377"/>
              <a:gd name="connsiteY0" fmla="*/ 716190 h 716190"/>
              <a:gd name="connsiteX1" fmla="*/ 212401 w 401377"/>
              <a:gd name="connsiteY1" fmla="*/ 155358 h 716190"/>
              <a:gd name="connsiteX2" fmla="*/ 5137 w 401377"/>
              <a:gd name="connsiteY2" fmla="*/ 9054 h 716190"/>
            </a:gdLst>
            <a:ahLst/>
            <a:cxnLst>
              <a:cxn ang="0">
                <a:pos x="connsiteX0" y="connsiteY0"/>
              </a:cxn>
              <a:cxn ang="0">
                <a:pos x="connsiteX1" y="connsiteY1"/>
              </a:cxn>
              <a:cxn ang="0">
                <a:pos x="connsiteX2" y="connsiteY2"/>
              </a:cxn>
            </a:cxnLst>
            <a:rect l="l" t="t" r="r" b="b"/>
            <a:pathLst>
              <a:path w="401377" h="716190">
                <a:moveTo>
                  <a:pt x="401377" y="716190"/>
                </a:moveTo>
                <a:cubicBezTo>
                  <a:pt x="339909" y="494702"/>
                  <a:pt x="278441" y="273214"/>
                  <a:pt x="212401" y="155358"/>
                </a:cubicBezTo>
                <a:cubicBezTo>
                  <a:pt x="146361" y="37502"/>
                  <a:pt x="-32455" y="-24474"/>
                  <a:pt x="5137" y="90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任意多边形: 形状 75"/>
          <p:cNvSpPr/>
          <p:nvPr/>
        </p:nvSpPr>
        <p:spPr>
          <a:xfrm>
            <a:off x="4010946" y="3760068"/>
            <a:ext cx="464799" cy="257026"/>
          </a:xfrm>
          <a:custGeom>
            <a:avLst/>
            <a:gdLst>
              <a:gd name="connsiteX0" fmla="*/ 402771 w 402771"/>
              <a:gd name="connsiteY0" fmla="*/ 346903 h 346903"/>
              <a:gd name="connsiteX1" fmla="*/ 195507 w 402771"/>
              <a:gd name="connsiteY1" fmla="*/ 72583 h 346903"/>
              <a:gd name="connsiteX2" fmla="*/ 435 w 402771"/>
              <a:gd name="connsiteY2" fmla="*/ 11623 h 346903"/>
            </a:gdLst>
            <a:ahLst/>
            <a:cxnLst>
              <a:cxn ang="0">
                <a:pos x="connsiteX0" y="connsiteY0"/>
              </a:cxn>
              <a:cxn ang="0">
                <a:pos x="connsiteX1" y="connsiteY1"/>
              </a:cxn>
              <a:cxn ang="0">
                <a:pos x="connsiteX2" y="connsiteY2"/>
              </a:cxn>
            </a:cxnLst>
            <a:rect l="l" t="t" r="r" b="b"/>
            <a:pathLst>
              <a:path w="402771" h="346903">
                <a:moveTo>
                  <a:pt x="402771" y="346903"/>
                </a:moveTo>
                <a:cubicBezTo>
                  <a:pt x="332667" y="237683"/>
                  <a:pt x="262563" y="128463"/>
                  <a:pt x="195507" y="72583"/>
                </a:cubicBezTo>
                <a:cubicBezTo>
                  <a:pt x="128451" y="16703"/>
                  <a:pt x="-8709" y="-19873"/>
                  <a:pt x="435" y="1162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任意多边形: 形状 76"/>
          <p:cNvSpPr/>
          <p:nvPr/>
        </p:nvSpPr>
        <p:spPr>
          <a:xfrm flipV="1">
            <a:off x="4038378" y="4047574"/>
            <a:ext cx="431271" cy="246676"/>
          </a:xfrm>
          <a:custGeom>
            <a:avLst/>
            <a:gdLst>
              <a:gd name="connsiteX0" fmla="*/ 396240 w 396240"/>
              <a:gd name="connsiteY0" fmla="*/ 118232 h 118232"/>
              <a:gd name="connsiteX1" fmla="*/ 237744 w 396240"/>
              <a:gd name="connsiteY1" fmla="*/ 2408 h 118232"/>
              <a:gd name="connsiteX2" fmla="*/ 0 w 396240"/>
              <a:gd name="connsiteY2" fmla="*/ 26792 h 118232"/>
            </a:gdLst>
            <a:ahLst/>
            <a:cxnLst>
              <a:cxn ang="0">
                <a:pos x="connsiteX0" y="connsiteY0"/>
              </a:cxn>
              <a:cxn ang="0">
                <a:pos x="connsiteX1" y="connsiteY1"/>
              </a:cxn>
              <a:cxn ang="0">
                <a:pos x="connsiteX2" y="connsiteY2"/>
              </a:cxn>
            </a:cxnLst>
            <a:rect l="l" t="t" r="r" b="b"/>
            <a:pathLst>
              <a:path w="396240" h="118232">
                <a:moveTo>
                  <a:pt x="396240" y="118232"/>
                </a:moveTo>
                <a:cubicBezTo>
                  <a:pt x="350012" y="67940"/>
                  <a:pt x="303784" y="17648"/>
                  <a:pt x="237744" y="2408"/>
                </a:cubicBezTo>
                <a:cubicBezTo>
                  <a:pt x="171704" y="-12832"/>
                  <a:pt x="38608" y="50160"/>
                  <a:pt x="0" y="2679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任意多边形: 形状 77"/>
          <p:cNvSpPr/>
          <p:nvPr/>
        </p:nvSpPr>
        <p:spPr>
          <a:xfrm>
            <a:off x="4055121" y="4059766"/>
            <a:ext cx="408432" cy="572914"/>
          </a:xfrm>
          <a:custGeom>
            <a:avLst/>
            <a:gdLst>
              <a:gd name="connsiteX0" fmla="*/ 408432 w 408432"/>
              <a:gd name="connsiteY0" fmla="*/ 0 h 286672"/>
              <a:gd name="connsiteX1" fmla="*/ 225552 w 408432"/>
              <a:gd name="connsiteY1" fmla="*/ 249936 h 286672"/>
              <a:gd name="connsiteX2" fmla="*/ 0 w 408432"/>
              <a:gd name="connsiteY2" fmla="*/ 280416 h 286672"/>
            </a:gdLst>
            <a:ahLst/>
            <a:cxnLst>
              <a:cxn ang="0">
                <a:pos x="connsiteX0" y="connsiteY0"/>
              </a:cxn>
              <a:cxn ang="0">
                <a:pos x="connsiteX1" y="connsiteY1"/>
              </a:cxn>
              <a:cxn ang="0">
                <a:pos x="connsiteX2" y="connsiteY2"/>
              </a:cxn>
            </a:cxnLst>
            <a:rect l="l" t="t" r="r" b="b"/>
            <a:pathLst>
              <a:path w="408432" h="286672">
                <a:moveTo>
                  <a:pt x="408432" y="0"/>
                </a:moveTo>
                <a:cubicBezTo>
                  <a:pt x="351028" y="101600"/>
                  <a:pt x="293624" y="203200"/>
                  <a:pt x="225552" y="249936"/>
                </a:cubicBezTo>
                <a:cubicBezTo>
                  <a:pt x="157480" y="296672"/>
                  <a:pt x="17272" y="288544"/>
                  <a:pt x="0" y="2804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任意多边形: 形状 78"/>
          <p:cNvSpPr/>
          <p:nvPr/>
        </p:nvSpPr>
        <p:spPr>
          <a:xfrm>
            <a:off x="4067313" y="4071958"/>
            <a:ext cx="402336" cy="933050"/>
          </a:xfrm>
          <a:custGeom>
            <a:avLst/>
            <a:gdLst>
              <a:gd name="connsiteX0" fmla="*/ 402336 w 402336"/>
              <a:gd name="connsiteY0" fmla="*/ 0 h 676656"/>
              <a:gd name="connsiteX1" fmla="*/ 268224 w 402336"/>
              <a:gd name="connsiteY1" fmla="*/ 536448 h 676656"/>
              <a:gd name="connsiteX2" fmla="*/ 0 w 402336"/>
              <a:gd name="connsiteY2" fmla="*/ 676656 h 676656"/>
            </a:gdLst>
            <a:ahLst/>
            <a:cxnLst>
              <a:cxn ang="0">
                <a:pos x="connsiteX0" y="connsiteY0"/>
              </a:cxn>
              <a:cxn ang="0">
                <a:pos x="connsiteX1" y="connsiteY1"/>
              </a:cxn>
              <a:cxn ang="0">
                <a:pos x="connsiteX2" y="connsiteY2"/>
              </a:cxn>
            </a:cxnLst>
            <a:rect l="l" t="t" r="r" b="b"/>
            <a:pathLst>
              <a:path w="402336" h="676656">
                <a:moveTo>
                  <a:pt x="402336" y="0"/>
                </a:moveTo>
                <a:cubicBezTo>
                  <a:pt x="368808" y="211836"/>
                  <a:pt x="335280" y="423672"/>
                  <a:pt x="268224" y="536448"/>
                </a:cubicBezTo>
                <a:cubicBezTo>
                  <a:pt x="201168" y="649224"/>
                  <a:pt x="100584" y="662940"/>
                  <a:pt x="0" y="6766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任意多边形: 形状 79"/>
          <p:cNvSpPr/>
          <p:nvPr/>
        </p:nvSpPr>
        <p:spPr>
          <a:xfrm>
            <a:off x="4067313" y="4078053"/>
            <a:ext cx="422083" cy="1305137"/>
          </a:xfrm>
          <a:custGeom>
            <a:avLst/>
            <a:gdLst>
              <a:gd name="connsiteX0" fmla="*/ 408432 w 422083"/>
              <a:gd name="connsiteY0" fmla="*/ 0 h 999744"/>
              <a:gd name="connsiteX1" fmla="*/ 371856 w 422083"/>
              <a:gd name="connsiteY1" fmla="*/ 762000 h 999744"/>
              <a:gd name="connsiteX2" fmla="*/ 0 w 422083"/>
              <a:gd name="connsiteY2" fmla="*/ 999744 h 999744"/>
            </a:gdLst>
            <a:ahLst/>
            <a:cxnLst>
              <a:cxn ang="0">
                <a:pos x="connsiteX0" y="connsiteY0"/>
              </a:cxn>
              <a:cxn ang="0">
                <a:pos x="connsiteX1" y="connsiteY1"/>
              </a:cxn>
              <a:cxn ang="0">
                <a:pos x="connsiteX2" y="connsiteY2"/>
              </a:cxn>
            </a:cxnLst>
            <a:rect l="l" t="t" r="r" b="b"/>
            <a:pathLst>
              <a:path w="422083" h="999744">
                <a:moveTo>
                  <a:pt x="408432" y="0"/>
                </a:moveTo>
                <a:cubicBezTo>
                  <a:pt x="424180" y="297688"/>
                  <a:pt x="439928" y="595376"/>
                  <a:pt x="371856" y="762000"/>
                </a:cubicBezTo>
                <a:cubicBezTo>
                  <a:pt x="303784" y="928624"/>
                  <a:pt x="51816" y="946912"/>
                  <a:pt x="0" y="9997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任意多边形: 形状 80"/>
          <p:cNvSpPr/>
          <p:nvPr/>
        </p:nvSpPr>
        <p:spPr>
          <a:xfrm>
            <a:off x="3994161" y="4059765"/>
            <a:ext cx="525525" cy="1816313"/>
          </a:xfrm>
          <a:custGeom>
            <a:avLst/>
            <a:gdLst>
              <a:gd name="connsiteX0" fmla="*/ 487680 w 553999"/>
              <a:gd name="connsiteY0" fmla="*/ 0 h 1365504"/>
              <a:gd name="connsiteX1" fmla="*/ 512064 w 553999"/>
              <a:gd name="connsiteY1" fmla="*/ 1091184 h 1365504"/>
              <a:gd name="connsiteX2" fmla="*/ 0 w 553999"/>
              <a:gd name="connsiteY2" fmla="*/ 1365504 h 1365504"/>
            </a:gdLst>
            <a:ahLst/>
            <a:cxnLst>
              <a:cxn ang="0">
                <a:pos x="connsiteX0" y="connsiteY0"/>
              </a:cxn>
              <a:cxn ang="0">
                <a:pos x="connsiteX1" y="connsiteY1"/>
              </a:cxn>
              <a:cxn ang="0">
                <a:pos x="connsiteX2" y="connsiteY2"/>
              </a:cxn>
            </a:cxnLst>
            <a:rect l="l" t="t" r="r" b="b"/>
            <a:pathLst>
              <a:path w="553999" h="1365504">
                <a:moveTo>
                  <a:pt x="487680" y="0"/>
                </a:moveTo>
                <a:cubicBezTo>
                  <a:pt x="540512" y="431800"/>
                  <a:pt x="593344" y="863600"/>
                  <a:pt x="512064" y="1091184"/>
                </a:cubicBezTo>
                <a:cubicBezTo>
                  <a:pt x="430784" y="1318768"/>
                  <a:pt x="84328" y="1349248"/>
                  <a:pt x="0" y="136550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任意多边形: 形状 81"/>
          <p:cNvSpPr/>
          <p:nvPr/>
        </p:nvSpPr>
        <p:spPr>
          <a:xfrm>
            <a:off x="8354090" y="3507019"/>
            <a:ext cx="420624" cy="573024"/>
          </a:xfrm>
          <a:custGeom>
            <a:avLst/>
            <a:gdLst>
              <a:gd name="connsiteX0" fmla="*/ 0 w 396240"/>
              <a:gd name="connsiteY0" fmla="*/ 573024 h 573024"/>
              <a:gd name="connsiteX1" fmla="*/ 67056 w 396240"/>
              <a:gd name="connsiteY1" fmla="*/ 158496 h 573024"/>
              <a:gd name="connsiteX2" fmla="*/ 396240 w 396240"/>
              <a:gd name="connsiteY2" fmla="*/ 0 h 573024"/>
            </a:gdLst>
            <a:ahLst/>
            <a:cxnLst>
              <a:cxn ang="0">
                <a:pos x="connsiteX0" y="connsiteY0"/>
              </a:cxn>
              <a:cxn ang="0">
                <a:pos x="connsiteX1" y="connsiteY1"/>
              </a:cxn>
              <a:cxn ang="0">
                <a:pos x="connsiteX2" y="connsiteY2"/>
              </a:cxn>
            </a:cxnLst>
            <a:rect l="l" t="t" r="r" b="b"/>
            <a:pathLst>
              <a:path w="396240" h="573024">
                <a:moveTo>
                  <a:pt x="0" y="573024"/>
                </a:moveTo>
                <a:cubicBezTo>
                  <a:pt x="508" y="413512"/>
                  <a:pt x="1016" y="254000"/>
                  <a:pt x="67056" y="158496"/>
                </a:cubicBezTo>
                <a:cubicBezTo>
                  <a:pt x="133096" y="62992"/>
                  <a:pt x="341376" y="14224"/>
                  <a:pt x="39624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任意多边形: 形状 82"/>
          <p:cNvSpPr/>
          <p:nvPr/>
        </p:nvSpPr>
        <p:spPr>
          <a:xfrm>
            <a:off x="8360186" y="3996839"/>
            <a:ext cx="420624" cy="83203"/>
          </a:xfrm>
          <a:custGeom>
            <a:avLst/>
            <a:gdLst>
              <a:gd name="connsiteX0" fmla="*/ 0 w 420624"/>
              <a:gd name="connsiteY0" fmla="*/ 231648 h 231648"/>
              <a:gd name="connsiteX1" fmla="*/ 121920 w 420624"/>
              <a:gd name="connsiteY1" fmla="*/ 103632 h 231648"/>
              <a:gd name="connsiteX2" fmla="*/ 420624 w 420624"/>
              <a:gd name="connsiteY2" fmla="*/ 0 h 231648"/>
            </a:gdLst>
            <a:ahLst/>
            <a:cxnLst>
              <a:cxn ang="0">
                <a:pos x="connsiteX0" y="connsiteY0"/>
              </a:cxn>
              <a:cxn ang="0">
                <a:pos x="connsiteX1" y="connsiteY1"/>
              </a:cxn>
              <a:cxn ang="0">
                <a:pos x="connsiteX2" y="connsiteY2"/>
              </a:cxn>
            </a:cxnLst>
            <a:rect l="l" t="t" r="r" b="b"/>
            <a:pathLst>
              <a:path w="420624" h="231648">
                <a:moveTo>
                  <a:pt x="0" y="231648"/>
                </a:moveTo>
                <a:cubicBezTo>
                  <a:pt x="25908" y="186944"/>
                  <a:pt x="51816" y="142240"/>
                  <a:pt x="121920" y="103632"/>
                </a:cubicBezTo>
                <a:cubicBezTo>
                  <a:pt x="192024" y="65024"/>
                  <a:pt x="374904" y="15240"/>
                  <a:pt x="42062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任意多边形: 形状 83"/>
          <p:cNvSpPr/>
          <p:nvPr/>
        </p:nvSpPr>
        <p:spPr>
          <a:xfrm>
            <a:off x="8347994" y="4073947"/>
            <a:ext cx="414528" cy="344470"/>
          </a:xfrm>
          <a:custGeom>
            <a:avLst/>
            <a:gdLst>
              <a:gd name="connsiteX0" fmla="*/ 0 w 414528"/>
              <a:gd name="connsiteY0" fmla="*/ 0 h 141046"/>
              <a:gd name="connsiteX1" fmla="*/ 115824 w 414528"/>
              <a:gd name="connsiteY1" fmla="*/ 128016 h 141046"/>
              <a:gd name="connsiteX2" fmla="*/ 414528 w 414528"/>
              <a:gd name="connsiteY2" fmla="*/ 140208 h 141046"/>
            </a:gdLst>
            <a:ahLst/>
            <a:cxnLst>
              <a:cxn ang="0">
                <a:pos x="connsiteX0" y="connsiteY0"/>
              </a:cxn>
              <a:cxn ang="0">
                <a:pos x="connsiteX1" y="connsiteY1"/>
              </a:cxn>
              <a:cxn ang="0">
                <a:pos x="connsiteX2" y="connsiteY2"/>
              </a:cxn>
            </a:cxnLst>
            <a:rect l="l" t="t" r="r" b="b"/>
            <a:pathLst>
              <a:path w="414528" h="141046">
                <a:moveTo>
                  <a:pt x="0" y="0"/>
                </a:moveTo>
                <a:cubicBezTo>
                  <a:pt x="23368" y="52324"/>
                  <a:pt x="46736" y="104648"/>
                  <a:pt x="115824" y="128016"/>
                </a:cubicBezTo>
                <a:cubicBezTo>
                  <a:pt x="184912" y="151384"/>
                  <a:pt x="372872" y="135128"/>
                  <a:pt x="414528" y="1402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任意多边形: 形状 84"/>
          <p:cNvSpPr/>
          <p:nvPr/>
        </p:nvSpPr>
        <p:spPr>
          <a:xfrm>
            <a:off x="8354090" y="4092235"/>
            <a:ext cx="414528" cy="824798"/>
          </a:xfrm>
          <a:custGeom>
            <a:avLst/>
            <a:gdLst>
              <a:gd name="connsiteX0" fmla="*/ 0 w 414528"/>
              <a:gd name="connsiteY0" fmla="*/ 0 h 463296"/>
              <a:gd name="connsiteX1" fmla="*/ 91440 w 414528"/>
              <a:gd name="connsiteY1" fmla="*/ 274320 h 463296"/>
              <a:gd name="connsiteX2" fmla="*/ 414528 w 414528"/>
              <a:gd name="connsiteY2" fmla="*/ 463296 h 463296"/>
            </a:gdLst>
            <a:ahLst/>
            <a:cxnLst>
              <a:cxn ang="0">
                <a:pos x="connsiteX0" y="connsiteY0"/>
              </a:cxn>
              <a:cxn ang="0">
                <a:pos x="connsiteX1" y="connsiteY1"/>
              </a:cxn>
              <a:cxn ang="0">
                <a:pos x="connsiteX2" y="connsiteY2"/>
              </a:cxn>
            </a:cxnLst>
            <a:rect l="l" t="t" r="r" b="b"/>
            <a:pathLst>
              <a:path w="414528" h="463296">
                <a:moveTo>
                  <a:pt x="0" y="0"/>
                </a:moveTo>
                <a:cubicBezTo>
                  <a:pt x="11176" y="98552"/>
                  <a:pt x="22352" y="197104"/>
                  <a:pt x="91440" y="274320"/>
                </a:cubicBezTo>
                <a:cubicBezTo>
                  <a:pt x="160528" y="351536"/>
                  <a:pt x="287528" y="407416"/>
                  <a:pt x="414528" y="46329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任意多边形: 形状 85"/>
          <p:cNvSpPr/>
          <p:nvPr/>
        </p:nvSpPr>
        <p:spPr>
          <a:xfrm>
            <a:off x="8340974" y="4092235"/>
            <a:ext cx="415452" cy="1183072"/>
          </a:xfrm>
          <a:custGeom>
            <a:avLst/>
            <a:gdLst>
              <a:gd name="connsiteX0" fmla="*/ 13116 w 415452"/>
              <a:gd name="connsiteY0" fmla="*/ 0 h 859536"/>
              <a:gd name="connsiteX1" fmla="*/ 49692 w 415452"/>
              <a:gd name="connsiteY1" fmla="*/ 530352 h 859536"/>
              <a:gd name="connsiteX2" fmla="*/ 415452 w 415452"/>
              <a:gd name="connsiteY2" fmla="*/ 859536 h 859536"/>
            </a:gdLst>
            <a:ahLst/>
            <a:cxnLst>
              <a:cxn ang="0">
                <a:pos x="connsiteX0" y="connsiteY0"/>
              </a:cxn>
              <a:cxn ang="0">
                <a:pos x="connsiteX1" y="connsiteY1"/>
              </a:cxn>
              <a:cxn ang="0">
                <a:pos x="connsiteX2" y="connsiteY2"/>
              </a:cxn>
            </a:cxnLst>
            <a:rect l="l" t="t" r="r" b="b"/>
            <a:pathLst>
              <a:path w="415452" h="859536">
                <a:moveTo>
                  <a:pt x="13116" y="0"/>
                </a:moveTo>
                <a:cubicBezTo>
                  <a:pt x="-2124" y="193548"/>
                  <a:pt x="-17364" y="387096"/>
                  <a:pt x="49692" y="530352"/>
                </a:cubicBezTo>
                <a:cubicBezTo>
                  <a:pt x="116748" y="673608"/>
                  <a:pt x="266100" y="766572"/>
                  <a:pt x="415452" y="85953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箭头: 下 86"/>
          <p:cNvSpPr/>
          <p:nvPr/>
        </p:nvSpPr>
        <p:spPr>
          <a:xfrm>
            <a:off x="5113077" y="2073720"/>
            <a:ext cx="85917" cy="1851845"/>
          </a:xfrm>
          <a:prstGeom prst="downArrow">
            <a:avLst>
              <a:gd name="adj1" fmla="val 50000"/>
              <a:gd name="adj2" fmla="val 249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箭头: 下 87"/>
          <p:cNvSpPr/>
          <p:nvPr/>
        </p:nvSpPr>
        <p:spPr>
          <a:xfrm rot="10800000">
            <a:off x="5276874" y="2097796"/>
            <a:ext cx="85212" cy="1758579"/>
          </a:xfrm>
          <a:prstGeom prst="downArrow">
            <a:avLst>
              <a:gd name="adj1" fmla="val 50000"/>
              <a:gd name="adj2" fmla="val 249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文本框 83"/>
          <p:cNvSpPr txBox="1"/>
          <p:nvPr/>
        </p:nvSpPr>
        <p:spPr>
          <a:xfrm>
            <a:off x="5319832" y="2677644"/>
            <a:ext cx="5954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数据反馈</a:t>
            </a:r>
          </a:p>
        </p:txBody>
      </p:sp>
      <p:sp>
        <p:nvSpPr>
          <p:cNvPr id="85" name="文本框 84"/>
          <p:cNvSpPr txBox="1"/>
          <p:nvPr/>
        </p:nvSpPr>
        <p:spPr>
          <a:xfrm>
            <a:off x="4577094" y="2677644"/>
            <a:ext cx="5954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数据建模</a:t>
            </a:r>
          </a:p>
        </p:txBody>
      </p:sp>
      <p:sp>
        <p:nvSpPr>
          <p:cNvPr id="86" name="箭头: 下 90"/>
          <p:cNvSpPr/>
          <p:nvPr/>
        </p:nvSpPr>
        <p:spPr>
          <a:xfrm>
            <a:off x="7448173" y="2097796"/>
            <a:ext cx="74915" cy="1695875"/>
          </a:xfrm>
          <a:prstGeom prst="downArrow">
            <a:avLst>
              <a:gd name="adj1" fmla="val 50000"/>
              <a:gd name="adj2" fmla="val 249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箭头: 下 91"/>
          <p:cNvSpPr/>
          <p:nvPr/>
        </p:nvSpPr>
        <p:spPr>
          <a:xfrm rot="10800000">
            <a:off x="7666326" y="2073720"/>
            <a:ext cx="100736" cy="1758430"/>
          </a:xfrm>
          <a:prstGeom prst="downArrow">
            <a:avLst>
              <a:gd name="adj1" fmla="val 50000"/>
              <a:gd name="adj2" fmla="val 249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文本框 87"/>
          <p:cNvSpPr txBox="1"/>
          <p:nvPr/>
        </p:nvSpPr>
        <p:spPr>
          <a:xfrm>
            <a:off x="7730827" y="2668353"/>
            <a:ext cx="5954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数据反馈</a:t>
            </a:r>
          </a:p>
        </p:txBody>
      </p:sp>
      <p:sp>
        <p:nvSpPr>
          <p:cNvPr id="89" name="文本框 88"/>
          <p:cNvSpPr txBox="1"/>
          <p:nvPr/>
        </p:nvSpPr>
        <p:spPr>
          <a:xfrm>
            <a:off x="6849008" y="2677644"/>
            <a:ext cx="5954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信号控制</a:t>
            </a:r>
          </a:p>
        </p:txBody>
      </p:sp>
      <p:sp>
        <p:nvSpPr>
          <p:cNvPr id="91" name="文本框 90"/>
          <p:cNvSpPr txBox="1"/>
          <p:nvPr/>
        </p:nvSpPr>
        <p:spPr>
          <a:xfrm>
            <a:off x="35496" y="383540"/>
            <a:ext cx="5752445"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工业软件分类</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p:cNvSpPr txBox="1">
            <a:spLocks noChangeArrowheads="1"/>
          </p:cNvSpPr>
          <p:nvPr/>
        </p:nvSpPr>
        <p:spPr bwMode="auto">
          <a:xfrm>
            <a:off x="0" y="380317"/>
            <a:ext cx="10324284" cy="583565"/>
          </a:xfrm>
          <a:prstGeom prst="rect">
            <a:avLst/>
          </a:prstGeom>
          <a:noFill/>
          <a:ln w="12700">
            <a:noFill/>
            <a:miter lim="800000"/>
            <a:headEnd type="none" w="sm" len="sm"/>
            <a:tailEnd type="none" w="sm" len="sm"/>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工业软件发展路径：从工具到系统化平台</a:t>
            </a:r>
            <a:endPar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7" name="直接箭头连接符 16"/>
          <p:cNvCxnSpPr/>
          <p:nvPr/>
        </p:nvCxnSpPr>
        <p:spPr bwMode="auto">
          <a:xfrm flipV="1">
            <a:off x="2612737" y="5896513"/>
            <a:ext cx="0" cy="166550"/>
          </a:xfrm>
          <a:prstGeom prst="straightConnector1">
            <a:avLst/>
          </a:prstGeom>
          <a:gradFill rotWithShape="1">
            <a:gsLst>
              <a:gs pos="0">
                <a:srgbClr val="0099FF"/>
              </a:gs>
              <a:gs pos="100000">
                <a:srgbClr val="0099FF">
                  <a:gamma/>
                  <a:tint val="28627"/>
                  <a:invGamma/>
                </a:srgbClr>
              </a:gs>
            </a:gsLst>
            <a:lin ang="5400000" scaled="1"/>
          </a:gradFill>
          <a:ln w="9525" cap="flat" cmpd="sng" algn="ctr">
            <a:noFill/>
            <a:prstDash val="solid"/>
            <a:round/>
            <a:headEnd type="none" w="med" len="med"/>
            <a:tailEnd type="triangle"/>
          </a:ln>
        </p:spPr>
      </p:cxnSp>
      <p:sp>
        <p:nvSpPr>
          <p:cNvPr id="18" name="矩形 17"/>
          <p:cNvSpPr/>
          <p:nvPr/>
        </p:nvSpPr>
        <p:spPr bwMode="auto">
          <a:xfrm>
            <a:off x="1405993" y="6142005"/>
            <a:ext cx="2580372" cy="481522"/>
          </a:xfrm>
          <a:prstGeom prst="rect">
            <a:avLst/>
          </a:prstGeom>
          <a:solidFill>
            <a:srgbClr val="DAE2F3"/>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bwMode="auto">
          <a:xfrm>
            <a:off x="1484097" y="5383094"/>
            <a:ext cx="2592281" cy="481522"/>
          </a:xfrm>
          <a:prstGeom prst="rect">
            <a:avLst/>
          </a:prstGeom>
          <a:solidFill>
            <a:srgbClr val="5B9BD4"/>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bwMode="auto">
          <a:xfrm>
            <a:off x="1405993" y="4686971"/>
            <a:ext cx="2604856" cy="481522"/>
          </a:xfrm>
          <a:prstGeom prst="rect">
            <a:avLst/>
          </a:prstGeom>
          <a:solidFill>
            <a:srgbClr val="DAE2F3"/>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bwMode="auto">
          <a:xfrm>
            <a:off x="1405993" y="3913354"/>
            <a:ext cx="2604856" cy="481522"/>
          </a:xfrm>
          <a:prstGeom prst="rect">
            <a:avLst/>
          </a:prstGeom>
          <a:solidFill>
            <a:srgbClr val="5B9BD4"/>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箭头: 上 21"/>
          <p:cNvSpPr/>
          <p:nvPr/>
        </p:nvSpPr>
        <p:spPr bwMode="auto">
          <a:xfrm rot="10800000" flipH="1">
            <a:off x="2285164" y="5170573"/>
            <a:ext cx="628803" cy="198109"/>
          </a:xfrm>
          <a:prstGeom prst="upArrow">
            <a:avLst/>
          </a:prstGeom>
          <a:solidFill>
            <a:srgbClr val="00B050"/>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箭头: 上 22"/>
          <p:cNvSpPr/>
          <p:nvPr/>
        </p:nvSpPr>
        <p:spPr bwMode="auto">
          <a:xfrm rot="10800000" flipH="1">
            <a:off x="2285166" y="4426099"/>
            <a:ext cx="628803" cy="224408"/>
          </a:xfrm>
          <a:prstGeom prst="upArrow">
            <a:avLst/>
          </a:prstGeom>
          <a:solidFill>
            <a:srgbClr val="00B050"/>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箭头: 上 23"/>
          <p:cNvSpPr/>
          <p:nvPr/>
        </p:nvSpPr>
        <p:spPr bwMode="auto">
          <a:xfrm rot="10800000" flipH="1">
            <a:off x="2298336" y="5896513"/>
            <a:ext cx="628803" cy="224408"/>
          </a:xfrm>
          <a:prstGeom prst="upArrow">
            <a:avLst/>
          </a:prstGeom>
          <a:solidFill>
            <a:srgbClr val="00B050"/>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2024317" y="3430705"/>
            <a:ext cx="16250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发展阶段</a:t>
            </a:r>
          </a:p>
        </p:txBody>
      </p:sp>
      <p:sp>
        <p:nvSpPr>
          <p:cNvPr id="26" name="矩形 25"/>
          <p:cNvSpPr/>
          <p:nvPr/>
        </p:nvSpPr>
        <p:spPr bwMode="auto">
          <a:xfrm>
            <a:off x="4552328" y="6142005"/>
            <a:ext cx="2592288" cy="481522"/>
          </a:xfrm>
          <a:prstGeom prst="rect">
            <a:avLst/>
          </a:prstGeom>
          <a:solidFill>
            <a:srgbClr val="DAE2F3"/>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bwMode="auto">
          <a:xfrm>
            <a:off x="4552328" y="5383094"/>
            <a:ext cx="2592288" cy="481522"/>
          </a:xfrm>
          <a:prstGeom prst="rect">
            <a:avLst/>
          </a:prstGeom>
          <a:solidFill>
            <a:srgbClr val="5B9BD4"/>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bwMode="auto">
          <a:xfrm>
            <a:off x="4552328" y="4686971"/>
            <a:ext cx="2592288" cy="481522"/>
          </a:xfrm>
          <a:prstGeom prst="rect">
            <a:avLst/>
          </a:prstGeom>
          <a:solidFill>
            <a:srgbClr val="DAE2F3"/>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bwMode="auto">
          <a:xfrm>
            <a:off x="4548989" y="3913354"/>
            <a:ext cx="2592287" cy="481522"/>
          </a:xfrm>
          <a:prstGeom prst="rect">
            <a:avLst/>
          </a:prstGeom>
          <a:solidFill>
            <a:srgbClr val="5B9BD4"/>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bwMode="auto">
          <a:xfrm>
            <a:off x="7890756" y="6142005"/>
            <a:ext cx="2610798" cy="481522"/>
          </a:xfrm>
          <a:prstGeom prst="rect">
            <a:avLst/>
          </a:prstGeom>
          <a:solidFill>
            <a:srgbClr val="DAE2F3"/>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 name="矩形 30"/>
          <p:cNvSpPr/>
          <p:nvPr/>
        </p:nvSpPr>
        <p:spPr bwMode="auto">
          <a:xfrm>
            <a:off x="7890756" y="5383094"/>
            <a:ext cx="2610798" cy="481522"/>
          </a:xfrm>
          <a:prstGeom prst="rect">
            <a:avLst/>
          </a:prstGeom>
          <a:solidFill>
            <a:srgbClr val="5B9BD4"/>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矩形 31"/>
          <p:cNvSpPr/>
          <p:nvPr/>
        </p:nvSpPr>
        <p:spPr bwMode="auto">
          <a:xfrm>
            <a:off x="7909266" y="4686971"/>
            <a:ext cx="2592288" cy="481522"/>
          </a:xfrm>
          <a:prstGeom prst="rect">
            <a:avLst/>
          </a:prstGeom>
          <a:solidFill>
            <a:srgbClr val="DAE2F3"/>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矩形 32"/>
          <p:cNvSpPr/>
          <p:nvPr/>
        </p:nvSpPr>
        <p:spPr bwMode="auto">
          <a:xfrm>
            <a:off x="7890756" y="3913354"/>
            <a:ext cx="2592288" cy="481522"/>
          </a:xfrm>
          <a:prstGeom prst="rect">
            <a:avLst/>
          </a:prstGeom>
          <a:solidFill>
            <a:srgbClr val="5B9BD4"/>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5200400" y="3430705"/>
            <a:ext cx="15121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部署方式</a:t>
            </a:r>
          </a:p>
        </p:txBody>
      </p:sp>
      <p:sp>
        <p:nvSpPr>
          <p:cNvPr id="35" name="文本框 34"/>
          <p:cNvSpPr txBox="1"/>
          <p:nvPr/>
        </p:nvSpPr>
        <p:spPr>
          <a:xfrm>
            <a:off x="8720501" y="3430705"/>
            <a:ext cx="16250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需求导向</a:t>
            </a:r>
          </a:p>
        </p:txBody>
      </p:sp>
      <p:sp>
        <p:nvSpPr>
          <p:cNvPr id="36" name="箭头: 上 35"/>
          <p:cNvSpPr/>
          <p:nvPr/>
        </p:nvSpPr>
        <p:spPr bwMode="auto">
          <a:xfrm rot="10800000" flipH="1">
            <a:off x="5540055" y="4426099"/>
            <a:ext cx="628803" cy="224408"/>
          </a:xfrm>
          <a:prstGeom prst="upArrow">
            <a:avLst/>
          </a:prstGeom>
          <a:solidFill>
            <a:srgbClr val="00B050"/>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箭头: 上 36"/>
          <p:cNvSpPr/>
          <p:nvPr/>
        </p:nvSpPr>
        <p:spPr bwMode="auto">
          <a:xfrm rot="10800000" flipH="1">
            <a:off x="5554106" y="5170573"/>
            <a:ext cx="628803" cy="224408"/>
          </a:xfrm>
          <a:prstGeom prst="upArrow">
            <a:avLst/>
          </a:prstGeom>
          <a:solidFill>
            <a:srgbClr val="00B050"/>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箭头: 上 37"/>
          <p:cNvSpPr/>
          <p:nvPr/>
        </p:nvSpPr>
        <p:spPr bwMode="auto">
          <a:xfrm rot="10800000" flipH="1">
            <a:off x="5530730" y="5896513"/>
            <a:ext cx="628803" cy="224408"/>
          </a:xfrm>
          <a:prstGeom prst="upArrow">
            <a:avLst/>
          </a:prstGeom>
          <a:solidFill>
            <a:srgbClr val="00B050"/>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箭头: 上 38"/>
          <p:cNvSpPr/>
          <p:nvPr/>
        </p:nvSpPr>
        <p:spPr bwMode="auto">
          <a:xfrm rot="10800000" flipH="1">
            <a:off x="9041834" y="4426099"/>
            <a:ext cx="628803" cy="224408"/>
          </a:xfrm>
          <a:prstGeom prst="upArrow">
            <a:avLst/>
          </a:prstGeom>
          <a:solidFill>
            <a:srgbClr val="00B050"/>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箭头: 上 39"/>
          <p:cNvSpPr/>
          <p:nvPr/>
        </p:nvSpPr>
        <p:spPr bwMode="auto">
          <a:xfrm rot="10800000" flipH="1">
            <a:off x="9052761" y="5170573"/>
            <a:ext cx="628803" cy="224408"/>
          </a:xfrm>
          <a:prstGeom prst="upArrow">
            <a:avLst/>
          </a:prstGeom>
          <a:solidFill>
            <a:srgbClr val="00B050"/>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箭头: 上 40"/>
          <p:cNvSpPr/>
          <p:nvPr/>
        </p:nvSpPr>
        <p:spPr bwMode="auto">
          <a:xfrm rot="10800000" flipH="1">
            <a:off x="9067623" y="5896513"/>
            <a:ext cx="628803" cy="224408"/>
          </a:xfrm>
          <a:prstGeom prst="upArrow">
            <a:avLst/>
          </a:prstGeom>
          <a:solidFill>
            <a:srgbClr val="00B050"/>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2" name="文本框 41"/>
          <p:cNvSpPr txBox="1"/>
          <p:nvPr/>
        </p:nvSpPr>
        <p:spPr>
          <a:xfrm>
            <a:off x="1664970" y="6213475"/>
            <a:ext cx="214058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工业互联网平台</a:t>
            </a:r>
          </a:p>
        </p:txBody>
      </p:sp>
      <p:sp>
        <p:nvSpPr>
          <p:cNvPr id="43" name="文本框 42"/>
          <p:cNvSpPr txBox="1"/>
          <p:nvPr/>
        </p:nvSpPr>
        <p:spPr>
          <a:xfrm>
            <a:off x="1658620" y="5400675"/>
            <a:ext cx="214757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工业云平台</a:t>
            </a:r>
            <a:r>
              <a:rPr lang="en-US" altLang="zh-CN" sz="16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r>
              <a:rPr lang="zh-CN" altLang="en-US" sz="16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工业</a:t>
            </a:r>
            <a:r>
              <a:rPr lang="en-US" altLang="zh-CN" sz="160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APP</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文本框 43"/>
          <p:cNvSpPr txBox="1"/>
          <p:nvPr/>
        </p:nvSpPr>
        <p:spPr>
          <a:xfrm>
            <a:off x="1950239" y="4746347"/>
            <a:ext cx="14483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系统化平台</a:t>
            </a:r>
          </a:p>
        </p:txBody>
      </p:sp>
      <p:sp>
        <p:nvSpPr>
          <p:cNvPr id="45" name="文本框 44"/>
          <p:cNvSpPr txBox="1"/>
          <p:nvPr/>
        </p:nvSpPr>
        <p:spPr>
          <a:xfrm>
            <a:off x="2056129" y="3980530"/>
            <a:ext cx="14483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工具软件</a:t>
            </a:r>
          </a:p>
        </p:txBody>
      </p:sp>
      <p:sp>
        <p:nvSpPr>
          <p:cNvPr id="46" name="文本框 45"/>
          <p:cNvSpPr txBox="1"/>
          <p:nvPr/>
        </p:nvSpPr>
        <p:spPr>
          <a:xfrm>
            <a:off x="4551680" y="6211570"/>
            <a:ext cx="2637155"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工业互联网</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物联网</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融合</a:t>
            </a:r>
          </a:p>
        </p:txBody>
      </p:sp>
      <p:sp>
        <p:nvSpPr>
          <p:cNvPr id="47" name="文本框 46"/>
          <p:cNvSpPr txBox="1"/>
          <p:nvPr/>
        </p:nvSpPr>
        <p:spPr>
          <a:xfrm>
            <a:off x="4693004" y="5449313"/>
            <a:ext cx="2448272"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云部署</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文本框 47"/>
          <p:cNvSpPr txBox="1"/>
          <p:nvPr/>
        </p:nvSpPr>
        <p:spPr>
          <a:xfrm>
            <a:off x="4813102" y="4720538"/>
            <a:ext cx="223224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局域网</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互联网部署</a:t>
            </a:r>
          </a:p>
        </p:txBody>
      </p:sp>
      <p:sp>
        <p:nvSpPr>
          <p:cNvPr id="49" name="文本框 48"/>
          <p:cNvSpPr txBox="1"/>
          <p:nvPr/>
        </p:nvSpPr>
        <p:spPr>
          <a:xfrm>
            <a:off x="4820240" y="3986692"/>
            <a:ext cx="25054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本地部署</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实施</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a:t>
            </a:r>
          </a:p>
        </p:txBody>
      </p:sp>
      <p:sp>
        <p:nvSpPr>
          <p:cNvPr id="50" name="文本框 49"/>
          <p:cNvSpPr txBox="1"/>
          <p:nvPr/>
        </p:nvSpPr>
        <p:spPr>
          <a:xfrm>
            <a:off x="8185842" y="6215721"/>
            <a:ext cx="25396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解决深度数字化需求</a:t>
            </a:r>
          </a:p>
        </p:txBody>
      </p:sp>
      <p:sp>
        <p:nvSpPr>
          <p:cNvPr id="51" name="文本框 50"/>
          <p:cNvSpPr txBox="1"/>
          <p:nvPr/>
        </p:nvSpPr>
        <p:spPr>
          <a:xfrm>
            <a:off x="8185842" y="5492329"/>
            <a:ext cx="25396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解决供应链协同需求</a:t>
            </a:r>
          </a:p>
        </p:txBody>
      </p:sp>
      <p:sp>
        <p:nvSpPr>
          <p:cNvPr id="52" name="文本框 51"/>
          <p:cNvSpPr txBox="1"/>
          <p:nvPr/>
        </p:nvSpPr>
        <p:spPr>
          <a:xfrm>
            <a:off x="8185842" y="4768357"/>
            <a:ext cx="25396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解决多场所协同需求</a:t>
            </a:r>
          </a:p>
        </p:txBody>
      </p:sp>
      <p:sp>
        <p:nvSpPr>
          <p:cNvPr id="53" name="文本框 52"/>
          <p:cNvSpPr txBox="1"/>
          <p:nvPr/>
        </p:nvSpPr>
        <p:spPr>
          <a:xfrm>
            <a:off x="8531304" y="3946082"/>
            <a:ext cx="25396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解决单点需求</a:t>
            </a:r>
          </a:p>
        </p:txBody>
      </p:sp>
      <p:sp>
        <p:nvSpPr>
          <p:cNvPr id="54" name="矩形 53"/>
          <p:cNvSpPr/>
          <p:nvPr/>
        </p:nvSpPr>
        <p:spPr>
          <a:xfrm>
            <a:off x="513975" y="1150871"/>
            <a:ext cx="11193931" cy="2181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265" marR="0" lvl="0" indent="-342265" algn="just" defTabSz="914400" rtl="0" eaLnBrk="1" fontAlgn="auto" latinLnBrk="0" hangingPunct="1">
              <a:lnSpc>
                <a:spcPts val="3000"/>
              </a:lnSpc>
              <a:spcBef>
                <a:spcPts val="0"/>
              </a:spcBef>
              <a:spcAft>
                <a:spcPts val="0"/>
              </a:spcAft>
              <a:buClr>
                <a:srgbClr val="4472C4">
                  <a:lumMod val="75000"/>
                </a:srgbClr>
              </a:buClr>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随着工业系统复杂性的提升，工业软件的发展阶段也不断跃迁。工业软件的发展路径需经历</a:t>
            </a:r>
            <a:r>
              <a:rPr kumimoji="0" lang="zh-CN" altLang="en-US" sz="1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工具软件、系统化平台、工业云平台、工业互联网平台</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四个阶段。</a:t>
            </a:r>
            <a:endParaRPr kumimoji="0" lang="en-US" altLang="zh-CN" sz="18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265" marR="0" lvl="0" indent="-342265" algn="just" defTabSz="914400" rtl="0" eaLnBrk="1" fontAlgn="auto" latinLnBrk="0" hangingPunct="1">
              <a:lnSpc>
                <a:spcPts val="3000"/>
              </a:lnSpc>
              <a:spcBef>
                <a:spcPts val="0"/>
              </a:spcBef>
              <a:spcAft>
                <a:spcPts val="0"/>
              </a:spcAft>
              <a:buClr>
                <a:srgbClr val="4472C4">
                  <a:lumMod val="75000"/>
                </a:srgbClr>
              </a:buClr>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早期工业软件是解决特定场景需求的工具软件，如设计环节的</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CAD</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，仿真环节的</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CAE</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，管理环节的</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ERP</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等。而解决大型工厂生产协同的问题，则需要各种</a:t>
            </a:r>
            <a:r>
              <a:rPr kumimoji="0" lang="zh-CN" altLang="en-US" sz="18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工业软件形成系统性平台</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a:p>
            <a:pPr marL="342265" marR="0" lvl="0" indent="-342265" algn="just" defTabSz="914400" rtl="0" eaLnBrk="1" fontAlgn="auto" latinLnBrk="0" hangingPunct="1">
              <a:lnSpc>
                <a:spcPts val="3000"/>
              </a:lnSpc>
              <a:spcBef>
                <a:spcPts val="0"/>
              </a:spcBef>
              <a:spcAft>
                <a:spcPts val="0"/>
              </a:spcAft>
              <a:buClr>
                <a:srgbClr val="4472C4">
                  <a:lumMod val="75000"/>
                </a:srgbClr>
              </a:buClr>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云计算和</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5G</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的发展使得万物互联成为可能，依托这些底层技术的进步，横向的供应链协同和纵向的研发协同成为新的需求，工业软件的部署方式和服务形式也随之发生变化。</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66436a6f-7f57-4588-b1af-d0e03db913f7"/>
  <p:tag name="COMMONDATA" val="eyJoZGlkIjoiNzQ2NWZjMTM4MjAwNDljZWViNDg4YzE0NDQ5MDYyODkifQ=="/>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72416fb0-2a70-418d-a6ad-e789ede14935}"/>
  <p:tag name="TABLE_ENDDRAG_ORIGIN_RECT" val="876*145"/>
  <p:tag name="TABLE_ENDDRAG_RECT" val="36*358*876*145"/>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1eef1977-d394-428b-861d-ee9b6249f76b}"/>
  <p:tag name="TABLE_ENDDRAG_ORIGIN_RECT" val="807*280"/>
  <p:tag name="TABLE_ENDDRAG_RECT" val="72*158*807*280"/>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25.2771653543305,&quot;width&quot;:13725.096062992126}"/>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57,&quot;width&quot;:915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0,&quot;width&quot;:7785}"/>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b29b3856-0dc7-4deb-b40c-1c9248e97e0b}"/>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6a8ef76e-2bb2-4524-afad-430ca4049afa}"/>
  <p:tag name="TABLE_ENDDRAG_ORIGIN_RECT" val="793*128"/>
  <p:tag name="TABLE_ENDDRAG_RECT" val="75*385*793*128"/>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1fcb90c9-9ebc-45cf-bdd5-90d317822472}"/>
  <p:tag name="TABLE_ENDDRAG_ORIGIN_RECT" val="857*151"/>
  <p:tag name="TABLE_ENDDRAG_RECT" val="28*130*857*15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f68879c9-b956-4e5f-94b5-ea686c618fab}"/>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882115c9-804b-47f4-8e85-ce8821e40c79}"/>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7ffdb0d8-631a-46dc-8872-dc2a8d6b3955}"/>
  <p:tag name="TABLE_ENDDRAG_ORIGIN_RECT" val="877*201"/>
  <p:tag name="TABLE_ENDDRAG_RECT" val="36*118*877*2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{CBF31385-0746-8E48-8B27-A05DA9DF1124}tf10001062</Template>
  <TotalTime>3</TotalTime>
  <Words>4553</Words>
  <Application>Microsoft Office PowerPoint</Application>
  <PresentationFormat>自定义</PresentationFormat>
  <Paragraphs>714</Paragraphs>
  <Slides>49</Slides>
  <Notes>13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51" baseType="lpstr">
      <vt:lpstr>Office 主题​​</vt:lpstr>
      <vt:lpstr>Visio</vt:lpstr>
      <vt:lpstr>PowerPoint 演示文稿</vt:lpstr>
      <vt:lpstr>同学们好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研发设计类：PLM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zhangJason</dc:creator>
  <cp:lastModifiedBy>Wjs</cp:lastModifiedBy>
  <cp:revision>1191</cp:revision>
  <dcterms:created xsi:type="dcterms:W3CDTF">2021-12-11T01:31:00Z</dcterms:created>
  <dcterms:modified xsi:type="dcterms:W3CDTF">2023-03-06T23:05:55Z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194C35774A054E588C22D6DB392F8975</vt:lpwstr>
  </property>
  <property fmtid="{D5CDD505-2E9C-101B-9397-08002B2CF9AE}" pid="3" name="KSOProductBuildVer">
    <vt:lpwstr>2052-11.1.0.11691</vt:lpwstr>
  </property>
</Properties>
</file>